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38"/>
  </p:notesMasterIdLst>
  <p:handoutMasterIdLst>
    <p:handoutMasterId r:id="rId39"/>
  </p:handoutMasterIdLst>
  <p:sldIdLst>
    <p:sldId id="334" r:id="rId4"/>
    <p:sldId id="399" r:id="rId5"/>
    <p:sldId id="400" r:id="rId6"/>
    <p:sldId id="397" r:id="rId7"/>
    <p:sldId id="398" r:id="rId8"/>
    <p:sldId id="401" r:id="rId9"/>
    <p:sldId id="408" r:id="rId10"/>
    <p:sldId id="407" r:id="rId11"/>
    <p:sldId id="411" r:id="rId12"/>
    <p:sldId id="402" r:id="rId13"/>
    <p:sldId id="403" r:id="rId14"/>
    <p:sldId id="431" r:id="rId15"/>
    <p:sldId id="410" r:id="rId16"/>
    <p:sldId id="404" r:id="rId17"/>
    <p:sldId id="412" r:id="rId18"/>
    <p:sldId id="415" r:id="rId19"/>
    <p:sldId id="413" r:id="rId20"/>
    <p:sldId id="414" r:id="rId21"/>
    <p:sldId id="416" r:id="rId22"/>
    <p:sldId id="405" r:id="rId23"/>
    <p:sldId id="418" r:id="rId24"/>
    <p:sldId id="422" r:id="rId25"/>
    <p:sldId id="423" r:id="rId26"/>
    <p:sldId id="424" r:id="rId27"/>
    <p:sldId id="425" r:id="rId28"/>
    <p:sldId id="417" r:id="rId29"/>
    <p:sldId id="419" r:id="rId30"/>
    <p:sldId id="420" r:id="rId31"/>
    <p:sldId id="421" r:id="rId32"/>
    <p:sldId id="406" r:id="rId33"/>
    <p:sldId id="430" r:id="rId34"/>
    <p:sldId id="426" r:id="rId35"/>
    <p:sldId id="427" r:id="rId36"/>
    <p:sldId id="429" r:id="rId37"/>
  </p:sldIdLst>
  <p:sldSz cx="9144000" cy="6858000" type="screen4x3"/>
  <p:notesSz cx="9144000" cy="6858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CB6"/>
    <a:srgbClr val="FFFF00"/>
    <a:srgbClr val="FF0000"/>
    <a:srgbClr val="DDDDDD"/>
    <a:srgbClr val="FFFFFF"/>
    <a:srgbClr val="990000"/>
    <a:srgbClr val="FF66CC"/>
    <a:srgbClr val="333399"/>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487" autoAdjust="0"/>
    <p:restoredTop sz="73856" autoAdjust="0"/>
  </p:normalViewPr>
  <p:slideViewPr>
    <p:cSldViewPr snapToObjects="1">
      <p:cViewPr>
        <p:scale>
          <a:sx n="90" d="100"/>
          <a:sy n="90" d="100"/>
        </p:scale>
        <p:origin x="-324" y="234"/>
      </p:cViewPr>
      <p:guideLst>
        <p:guide orient="horz" pos="1296"/>
        <p:guide pos="6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04" d="100"/>
          <a:sy n="104" d="100"/>
        </p:scale>
        <p:origin x="-90" y="-24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6387"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388"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6389"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455D60C7-7D27-4E1B-A1D6-45F6298D2B7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6179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7588" name="Rectangle 4"/>
          <p:cNvSpPr>
            <a:spLocks noGrp="1" noRot="1" noChangeAspect="1" noChangeArrowheads="1" noTextEdit="1"/>
          </p:cNvSpPr>
          <p:nvPr>
            <p:ph type="sldImg" idx="2"/>
          </p:nvPr>
        </p:nvSpPr>
        <p:spPr bwMode="auto">
          <a:xfrm>
            <a:off x="207963" y="593725"/>
            <a:ext cx="5038725" cy="3778250"/>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5394325" y="593725"/>
            <a:ext cx="3506788" cy="5749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6179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E8435113-C4AF-45D6-9C4B-04D97418F433}" type="slidenum">
              <a:rPr lang="en-US"/>
              <a:pPr/>
              <a:t>‹#›</a:t>
            </a:fld>
            <a:endParaRPr lang="en-US"/>
          </a:p>
        </p:txBody>
      </p:sp>
      <p:sp>
        <p:nvSpPr>
          <p:cNvPr id="161800" name="Text Box 8"/>
          <p:cNvSpPr txBox="1">
            <a:spLocks noChangeArrowheads="1"/>
          </p:cNvSpPr>
          <p:nvPr/>
        </p:nvSpPr>
        <p:spPr bwMode="auto">
          <a:xfrm>
            <a:off x="274638" y="4892675"/>
            <a:ext cx="4905375"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Most people associate 5-axis machining with complicated motion</a:t>
            </a:r>
            <a:r>
              <a:rPr lang="en-US" baseline="0" dirty="0" smtClean="0"/>
              <a:t> and complicated programming techniques.</a:t>
            </a:r>
          </a:p>
          <a:p>
            <a:endParaRPr lang="en-US" baseline="0" dirty="0" smtClean="0"/>
          </a:p>
          <a:p>
            <a:r>
              <a:rPr lang="en-US" baseline="0" dirty="0" smtClean="0"/>
              <a:t>In reality, 5-axis machines are versatile, accurate, and are available in a variety of configurations and prices.</a:t>
            </a:r>
          </a:p>
          <a:p>
            <a:endParaRPr lang="en-US" baseline="0" dirty="0" smtClean="0"/>
          </a:p>
          <a:p>
            <a:r>
              <a:rPr lang="en-US" baseline="0" dirty="0" smtClean="0"/>
              <a:t>And most CAD/CAM systems today include at least basic functionality for multi-axis machining.</a:t>
            </a:r>
          </a:p>
          <a:p>
            <a:endParaRPr lang="en-US" baseline="0" dirty="0" smtClean="0"/>
          </a:p>
          <a:p>
            <a:r>
              <a:rPr lang="en-US" baseline="0" dirty="0" smtClean="0"/>
              <a:t>Because 5-axis technology is more affordable than ever, 5-axis is becoming the norm instead of the exception.</a:t>
            </a:r>
          </a:p>
          <a:p>
            <a:endParaRPr lang="en-US" baseline="0" dirty="0" smtClean="0"/>
          </a:p>
          <a:p>
            <a:r>
              <a:rPr lang="en-US" baseline="0" dirty="0" smtClean="0"/>
              <a:t>The purpose of my presentation is to demystify the process of programming a 5-axis machine.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To keep things simple, the Composite function follows 4 simple steps.</a:t>
            </a:r>
          </a:p>
          <a:p>
            <a:endParaRPr lang="en-US" dirty="0" smtClean="0"/>
          </a:p>
          <a:p>
            <a:r>
              <a:rPr lang="en-US" dirty="0" smtClean="0"/>
              <a:t>These</a:t>
            </a:r>
            <a:r>
              <a:rPr lang="en-US" baseline="0" dirty="0" smtClean="0"/>
              <a:t> steps are based on the standard workflow for any type of machining, whether it’s 2-axis or 5-axis, lathe or mill. It just makes sense to align the technology with the same logic that machinists already use.</a:t>
            </a:r>
          </a:p>
          <a:p>
            <a:endParaRPr lang="en-US" baseline="0" dirty="0" smtClean="0"/>
          </a:p>
          <a:p>
            <a:r>
              <a:rPr lang="en-US" baseline="0" dirty="0" smtClean="0"/>
              <a:t>The first step is to obviously define the area that needs to be machined.</a:t>
            </a:r>
          </a:p>
          <a:p>
            <a:r>
              <a:rPr lang="en-US" baseline="0" dirty="0" smtClean="0"/>
              <a:t>The next step is to define the shape of the </a:t>
            </a:r>
            <a:r>
              <a:rPr lang="en-US" baseline="0" dirty="0" err="1" smtClean="0"/>
              <a:t>toolpath</a:t>
            </a:r>
            <a:r>
              <a:rPr lang="en-US" baseline="0" dirty="0" smtClean="0"/>
              <a:t> on that area.</a:t>
            </a:r>
          </a:p>
          <a:p>
            <a:r>
              <a:rPr lang="en-US" baseline="0" dirty="0" smtClean="0"/>
              <a:t>After the shape is defined, the user decides how the tool will travel along that </a:t>
            </a:r>
            <a:r>
              <a:rPr lang="en-US" baseline="0" dirty="0" err="1" smtClean="0"/>
              <a:t>toolpath</a:t>
            </a:r>
            <a:r>
              <a:rPr lang="en-US" baseline="0" dirty="0" smtClean="0"/>
              <a:t>.</a:t>
            </a:r>
          </a:p>
          <a:p>
            <a:r>
              <a:rPr lang="en-US" baseline="0" dirty="0" smtClean="0"/>
              <a:t>Finally, the user decides how the tool should transition between cutting passes.</a:t>
            </a:r>
          </a:p>
          <a:p>
            <a:endParaRPr lang="en-US" baseline="0" dirty="0" smtClean="0"/>
          </a:p>
          <a:p>
            <a:r>
              <a:rPr lang="en-US" baseline="0" dirty="0" smtClean="0"/>
              <a:t>These steps may be defined separately but they are designed to work together smoothly.</a:t>
            </a:r>
          </a:p>
        </p:txBody>
      </p:sp>
      <p:sp>
        <p:nvSpPr>
          <p:cNvPr id="4" name="Slide Number Placeholder 3"/>
          <p:cNvSpPr>
            <a:spLocks noGrp="1"/>
          </p:cNvSpPr>
          <p:nvPr>
            <p:ph type="sldNum" sz="quarter" idx="10"/>
          </p:nvPr>
        </p:nvSpPr>
        <p:spPr/>
        <p:txBody>
          <a:bodyPr/>
          <a:lstStyle/>
          <a:p>
            <a:fld id="{E8435113-C4AF-45D6-9C4B-04D97418F43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The first step is to define which areas will be machined.</a:t>
            </a:r>
            <a:r>
              <a:rPr lang="en-US" sz="1200" kern="1200" baseline="0" dirty="0" smtClean="0">
                <a:solidFill>
                  <a:schemeClr val="tx1"/>
                </a:solidFill>
                <a:latin typeface="Arial" charset="0"/>
                <a:ea typeface="+mn-ea"/>
                <a:cs typeface="+mn-cs"/>
              </a:rPr>
              <a:t> Depending on the CAD model, this step could involve dozens of surfaces.</a:t>
            </a:r>
          </a:p>
          <a:p>
            <a:endParaRPr lang="en-US" sz="1200" kern="1200" baseline="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To make this step easier, a new type of </a:t>
            </a:r>
            <a:r>
              <a:rPr lang="en-US" sz="1200" kern="1200" dirty="0" err="1" smtClean="0">
                <a:solidFill>
                  <a:schemeClr val="tx1"/>
                </a:solidFill>
                <a:latin typeface="Arial" charset="0"/>
                <a:ea typeface="+mn-ea"/>
                <a:cs typeface="+mn-cs"/>
              </a:rPr>
              <a:t>machinable</a:t>
            </a:r>
            <a:r>
              <a:rPr lang="en-US" sz="1200" kern="1200" dirty="0" smtClean="0">
                <a:solidFill>
                  <a:schemeClr val="tx1"/>
                </a:solidFill>
                <a:latin typeface="Arial" charset="0"/>
                <a:ea typeface="+mn-ea"/>
                <a:cs typeface="+mn-cs"/>
              </a:rPr>
              <a:t> feature has</a:t>
            </a:r>
            <a:r>
              <a:rPr lang="en-US" sz="1200" kern="1200" baseline="0" dirty="0" smtClean="0">
                <a:solidFill>
                  <a:schemeClr val="tx1"/>
                </a:solidFill>
                <a:latin typeface="Arial" charset="0"/>
                <a:ea typeface="+mn-ea"/>
                <a:cs typeface="+mn-cs"/>
              </a:rPr>
              <a:t> been developed. It’s called a </a:t>
            </a:r>
            <a:r>
              <a:rPr lang="en-US" sz="1200" kern="1200" baseline="0" dirty="0" err="1" smtClean="0">
                <a:solidFill>
                  <a:schemeClr val="tx1"/>
                </a:solidFill>
                <a:latin typeface="Arial" charset="0"/>
                <a:ea typeface="+mn-ea"/>
                <a:cs typeface="+mn-cs"/>
              </a:rPr>
              <a:t>FreeForm</a:t>
            </a:r>
            <a:r>
              <a:rPr lang="en-US" sz="1200" kern="1200" baseline="0" dirty="0" smtClean="0">
                <a:solidFill>
                  <a:schemeClr val="tx1"/>
                </a:solidFill>
                <a:latin typeface="Arial" charset="0"/>
                <a:ea typeface="+mn-ea"/>
                <a:cs typeface="+mn-cs"/>
              </a:rPr>
              <a:t> feature. </a:t>
            </a:r>
            <a:r>
              <a:rPr lang="en-US" sz="1200" kern="1200" dirty="0" smtClean="0">
                <a:solidFill>
                  <a:schemeClr val="tx1"/>
                </a:solidFill>
                <a:latin typeface="Arial" charset="0"/>
                <a:ea typeface="+mn-ea"/>
                <a:cs typeface="+mn-cs"/>
              </a:rPr>
              <a:t>A </a:t>
            </a:r>
            <a:r>
              <a:rPr lang="en-US" sz="1200" kern="1200" dirty="0" err="1" smtClean="0">
                <a:solidFill>
                  <a:schemeClr val="tx1"/>
                </a:solidFill>
                <a:latin typeface="Arial" charset="0"/>
                <a:ea typeface="+mn-ea"/>
                <a:cs typeface="+mn-cs"/>
              </a:rPr>
              <a:t>FreeForm</a:t>
            </a:r>
            <a:r>
              <a:rPr lang="en-US" sz="1200" kern="1200" dirty="0" smtClean="0">
                <a:solidFill>
                  <a:schemeClr val="tx1"/>
                </a:solidFill>
                <a:latin typeface="Arial" charset="0"/>
                <a:ea typeface="+mn-ea"/>
                <a:cs typeface="+mn-cs"/>
              </a:rPr>
              <a:t> feature lets the user select and save the surfaces to be machined and the surfaces to be avoided as a single object.</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Areas to machine are displayed in green and areas to avoid are displayed in red.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Knowing that different types of surfaces require different machining strategies, any number of freeform features can be created on a single part model.</a:t>
            </a:r>
          </a:p>
        </p:txBody>
      </p:sp>
      <p:sp>
        <p:nvSpPr>
          <p:cNvPr id="4" name="Slide Number Placeholder 3"/>
          <p:cNvSpPr>
            <a:spLocks noGrp="1"/>
          </p:cNvSpPr>
          <p:nvPr>
            <p:ph type="sldNum" sz="quarter" idx="10"/>
          </p:nvPr>
        </p:nvSpPr>
        <p:spPr/>
        <p:txBody>
          <a:bodyPr/>
          <a:lstStyle/>
          <a:p>
            <a:fld id="{E8435113-C4AF-45D6-9C4B-04D97418F43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It’s very easy to create a </a:t>
            </a:r>
            <a:r>
              <a:rPr lang="en-US" sz="1200" kern="1200" dirty="0" err="1" smtClean="0">
                <a:solidFill>
                  <a:schemeClr val="tx1"/>
                </a:solidFill>
                <a:latin typeface="Arial" charset="0"/>
                <a:ea typeface="+mn-ea"/>
                <a:cs typeface="+mn-cs"/>
              </a:rPr>
              <a:t>FreeForm</a:t>
            </a:r>
            <a:r>
              <a:rPr lang="en-US" sz="1200" kern="1200" dirty="0" smtClean="0">
                <a:solidFill>
                  <a:schemeClr val="tx1"/>
                </a:solidFill>
                <a:latin typeface="Arial" charset="0"/>
                <a:ea typeface="+mn-ea"/>
                <a:cs typeface="+mn-cs"/>
              </a:rPr>
              <a:t> feature.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user first selects</a:t>
            </a:r>
            <a:r>
              <a:rPr lang="en-US" sz="1200" kern="1200" baseline="0" dirty="0" smtClean="0">
                <a:solidFill>
                  <a:schemeClr val="tx1"/>
                </a:solidFill>
                <a:latin typeface="Arial" charset="0"/>
                <a:ea typeface="+mn-ea"/>
                <a:cs typeface="+mn-cs"/>
              </a:rPr>
              <a:t> the solid faces or the surfaces they want to machine. Each face or surface is added to a list where it can be highlighted on the screen or deleted if it was selected by mistake.</a:t>
            </a:r>
          </a:p>
          <a:p>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The same process is used to select the check surfaces that need to be avoided.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To make the selection of check surfaces faster, an entire solid model can be selected. The system is smart enough to automatically exclude any surfaces already selected for machining.</a:t>
            </a: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E8435113-C4AF-45D6-9C4B-04D97418F43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After features are created, they can be reopened at any time in case the user needs to add or remove surfaces.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What’s nice is that any machining operations that have been placed on a feature are automatically updated when the feature is edited.</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In this example, a surface is removed from the feature and the system updates the </a:t>
            </a:r>
            <a:r>
              <a:rPr lang="en-US" sz="1200" kern="1200" baseline="0" dirty="0" err="1" smtClean="0">
                <a:solidFill>
                  <a:schemeClr val="tx1"/>
                </a:solidFill>
                <a:latin typeface="Arial" charset="0"/>
                <a:ea typeface="+mn-ea"/>
                <a:cs typeface="+mn-cs"/>
              </a:rPr>
              <a:t>toolpath</a:t>
            </a:r>
            <a:r>
              <a:rPr lang="en-US" sz="1200" kern="1200" baseline="0" dirty="0" smtClean="0">
                <a:solidFill>
                  <a:schemeClr val="tx1"/>
                </a:solidFill>
                <a:latin typeface="Arial" charset="0"/>
                <a:ea typeface="+mn-ea"/>
                <a:cs typeface="+mn-cs"/>
              </a:rPr>
              <a:t>.</a:t>
            </a:r>
          </a:p>
        </p:txBody>
      </p:sp>
      <p:sp>
        <p:nvSpPr>
          <p:cNvPr id="4" name="Slide Number Placeholder 3"/>
          <p:cNvSpPr>
            <a:spLocks noGrp="1"/>
          </p:cNvSpPr>
          <p:nvPr>
            <p:ph type="sldNum" sz="quarter" idx="10"/>
          </p:nvPr>
        </p:nvSpPr>
        <p:spPr/>
        <p:txBody>
          <a:bodyPr/>
          <a:lstStyle/>
          <a:p>
            <a:fld id="{E8435113-C4AF-45D6-9C4B-04D97418F43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that the user has defined an area to machine, the next challenge is to decide what the </a:t>
            </a:r>
            <a:r>
              <a:rPr lang="en-US" baseline="0" dirty="0" err="1" smtClean="0"/>
              <a:t>toolpath</a:t>
            </a:r>
            <a:r>
              <a:rPr lang="en-US" baseline="0" dirty="0" smtClean="0"/>
              <a:t> will look like on that area.</a:t>
            </a:r>
          </a:p>
          <a:p>
            <a:endParaRPr lang="en-US" baseline="0" dirty="0" smtClean="0"/>
          </a:p>
          <a:p>
            <a:r>
              <a:rPr lang="en-US" baseline="0" dirty="0" smtClean="0"/>
              <a:t>The Composite function currently supports 6 types of machining patterns that are common to multi-axis machining.</a:t>
            </a:r>
          </a:p>
          <a:p>
            <a:endParaRPr lang="en-US" baseline="0" dirty="0" smtClean="0"/>
          </a:p>
          <a:p>
            <a:r>
              <a:rPr lang="en-US" baseline="0" dirty="0" smtClean="0"/>
              <a:t>Let’s discuss each pattern and its typical application. </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The most common type of </a:t>
            </a:r>
            <a:r>
              <a:rPr lang="en-US" dirty="0" err="1" smtClean="0"/>
              <a:t>toolpath</a:t>
            </a:r>
            <a:r>
              <a:rPr lang="en-US" dirty="0" smtClean="0"/>
              <a:t> for flowing surfaces is a parametric </a:t>
            </a:r>
            <a:r>
              <a:rPr lang="en-US" dirty="0" err="1" smtClean="0"/>
              <a:t>toolpath</a:t>
            </a:r>
            <a:r>
              <a:rPr lang="en-US" dirty="0" smtClean="0"/>
              <a:t>.</a:t>
            </a:r>
          </a:p>
          <a:p>
            <a:endParaRPr lang="en-US" dirty="0" smtClean="0"/>
          </a:p>
          <a:p>
            <a:r>
              <a:rPr lang="en-US" dirty="0" smtClean="0"/>
              <a:t>Parametric machining follows the natural flow</a:t>
            </a:r>
            <a:r>
              <a:rPr lang="en-US" baseline="0" dirty="0" smtClean="0"/>
              <a:t> lines of the model itself. For blended surfaces this is usually the best option.</a:t>
            </a:r>
          </a:p>
          <a:p>
            <a:endParaRPr lang="en-US" baseline="0" dirty="0" smtClean="0"/>
          </a:p>
          <a:p>
            <a:r>
              <a:rPr lang="en-US" baseline="0" dirty="0" smtClean="0"/>
              <a:t>However, the quality of the machined surface depends largely on the quality of the original CAD model. As long as the flow lines in the CAD model are smooth and continuous, the </a:t>
            </a:r>
            <a:r>
              <a:rPr lang="en-US" baseline="0" dirty="0" err="1" smtClean="0"/>
              <a:t>toolpath</a:t>
            </a:r>
            <a:r>
              <a:rPr lang="en-US" baseline="0" dirty="0" smtClean="0"/>
              <a:t> will be too.</a:t>
            </a:r>
          </a:p>
          <a:p>
            <a:endParaRPr lang="en-US" baseline="0" dirty="0" smtClean="0"/>
          </a:p>
          <a:p>
            <a:r>
              <a:rPr lang="en-US" baseline="0" dirty="0" smtClean="0"/>
              <a:t>But, since CAD models aren’t always perfect, there are ways to overcome flaws in the model so the </a:t>
            </a:r>
            <a:r>
              <a:rPr lang="en-US" baseline="0" dirty="0" err="1" smtClean="0"/>
              <a:t>toolpath</a:t>
            </a:r>
            <a:r>
              <a:rPr lang="en-US" baseline="0" dirty="0" smtClean="0"/>
              <a:t> will still produce the desired smooth finish.</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When a part model consists of multiple and varied surfaces, it’s likely</a:t>
            </a:r>
            <a:r>
              <a:rPr lang="en-US" sz="1200" kern="1200" baseline="0" dirty="0" smtClean="0">
                <a:solidFill>
                  <a:schemeClr val="tx1"/>
                </a:solidFill>
                <a:latin typeface="Arial" charset="0"/>
                <a:ea typeface="+mn-ea"/>
                <a:cs typeface="+mn-cs"/>
              </a:rPr>
              <a:t> that those faces won’t be aligned in a way that makes for ideal machining conditions</a:t>
            </a:r>
            <a:r>
              <a:rPr lang="en-US" sz="1200" kern="1200" dirty="0" smtClean="0">
                <a:solidFill>
                  <a:schemeClr val="tx1"/>
                </a:solidFill>
                <a:latin typeface="Arial" charset="0"/>
                <a:ea typeface="+mn-ea"/>
                <a:cs typeface="+mn-cs"/>
              </a:rPr>
              <a:t>.</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Knitted Surface tool in ESPRIT overcomes the problem of misaligned faces. A Knitted Surface creates a single continuous surface from any number of connected faces on a solid model.</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This knitted surface can then be used to drive a parametric machining pattern on the underlying model.</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That way, </a:t>
            </a:r>
            <a:r>
              <a:rPr lang="en-US" sz="1200" kern="1200" dirty="0" smtClean="0">
                <a:solidFill>
                  <a:schemeClr val="tx1"/>
                </a:solidFill>
                <a:latin typeface="Arial" charset="0"/>
                <a:ea typeface="+mn-ea"/>
                <a:cs typeface="+mn-cs"/>
              </a:rPr>
              <a:t>smooth and continuous </a:t>
            </a:r>
            <a:r>
              <a:rPr lang="en-US" sz="1200" kern="1200" dirty="0" err="1" smtClean="0">
                <a:solidFill>
                  <a:schemeClr val="tx1"/>
                </a:solidFill>
                <a:latin typeface="Arial" charset="0"/>
                <a:ea typeface="+mn-ea"/>
                <a:cs typeface="+mn-cs"/>
              </a:rPr>
              <a:t>toolpath</a:t>
            </a:r>
            <a:r>
              <a:rPr lang="en-US" sz="1200" kern="1200" dirty="0" smtClean="0">
                <a:solidFill>
                  <a:schemeClr val="tx1"/>
                </a:solidFill>
                <a:latin typeface="Arial" charset="0"/>
                <a:ea typeface="+mn-ea"/>
                <a:cs typeface="+mn-cs"/>
              </a:rPr>
              <a:t> can be generated without changing the original part model.</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A machining pattern that’s almost identical to parametric machining is spiral</a:t>
            </a:r>
            <a:r>
              <a:rPr lang="en-US" baseline="0" dirty="0" smtClean="0"/>
              <a:t> machining.</a:t>
            </a:r>
          </a:p>
          <a:p>
            <a:endParaRPr lang="en-US" baseline="0" dirty="0" smtClean="0"/>
          </a:p>
          <a:p>
            <a:r>
              <a:rPr lang="en-US" baseline="0" dirty="0" smtClean="0"/>
              <a:t>The only difference is that it’s always used on a closed shape like this example.</a:t>
            </a:r>
          </a:p>
          <a:p>
            <a:endParaRPr lang="en-US" baseline="0" dirty="0" smtClean="0"/>
          </a:p>
          <a:p>
            <a:r>
              <a:rPr lang="en-US" baseline="0" dirty="0" smtClean="0"/>
              <a:t>A big benefit of spiraling passes is that the cutter stays in contact with the part at all times.</a:t>
            </a:r>
          </a:p>
          <a:p>
            <a:endParaRPr lang="en-US" baseline="0" dirty="0" smtClean="0"/>
          </a:p>
          <a:p>
            <a:r>
              <a:rPr lang="en-US" baseline="0" dirty="0" smtClean="0"/>
              <a:t>Spiraling also works well with high-speed machining because there are no sharp transitions in the </a:t>
            </a:r>
            <a:r>
              <a:rPr lang="en-US" baseline="0" dirty="0" err="1" smtClean="0"/>
              <a:t>toolpath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One of the oldest and most classic machining patterns</a:t>
            </a:r>
            <a:r>
              <a:rPr lang="en-US" baseline="0" dirty="0" smtClean="0"/>
              <a:t> is the Planar option.</a:t>
            </a:r>
          </a:p>
          <a:p>
            <a:endParaRPr lang="en-US" baseline="0" dirty="0" smtClean="0"/>
          </a:p>
          <a:p>
            <a:r>
              <a:rPr lang="en-US" dirty="0" smtClean="0"/>
              <a:t>Planar </a:t>
            </a:r>
            <a:r>
              <a:rPr lang="en-US" dirty="0" err="1" smtClean="0"/>
              <a:t>toolpath</a:t>
            </a:r>
            <a:r>
              <a:rPr lang="en-US" dirty="0" smtClean="0"/>
              <a:t> has relatively</a:t>
            </a:r>
            <a:r>
              <a:rPr lang="en-US" baseline="0" dirty="0" smtClean="0"/>
              <a:t> uniform spacing between cutting passes and is used when you want to start cutting at one end of a part model and stop cutting at a specified distance.</a:t>
            </a:r>
          </a:p>
          <a:p>
            <a:endParaRPr lang="en-US" baseline="0" dirty="0" smtClean="0"/>
          </a:p>
          <a:p>
            <a:r>
              <a:rPr lang="en-US" baseline="0" dirty="0" smtClean="0"/>
              <a:t>The Composite function supports classic planar cutting that uses a vector to define the direction and distance for the evenly-spaced cutting passes.</a:t>
            </a:r>
          </a:p>
          <a:p>
            <a:endParaRPr lang="en-US" baseline="0" dirty="0" smtClean="0"/>
          </a:p>
          <a:p>
            <a:r>
              <a:rPr lang="en-US" baseline="0" dirty="0" smtClean="0"/>
              <a:t>Another option is to select a drive curve instead of a straight vector. In that case, the distance between cutting passes is calculated by spacing the slice planes for the planar cuts at equal distances along the curve.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Another classic</a:t>
            </a:r>
            <a:r>
              <a:rPr lang="en-US" baseline="0" dirty="0" smtClean="0"/>
              <a:t> machining pattern is a concentric pattern.</a:t>
            </a:r>
          </a:p>
          <a:p>
            <a:endParaRPr lang="en-US" baseline="0" dirty="0" smtClean="0"/>
          </a:p>
          <a:p>
            <a:r>
              <a:rPr lang="en-US" baseline="0" dirty="0" smtClean="0"/>
              <a:t>This pattern works well on areas with a defined outer boundary.</a:t>
            </a:r>
          </a:p>
          <a:p>
            <a:endParaRPr lang="en-US" baseline="0" dirty="0" smtClean="0"/>
          </a:p>
          <a:p>
            <a:r>
              <a:rPr lang="en-US" baseline="0" dirty="0" smtClean="0"/>
              <a:t>The shape of the outer boundary is calculated and then progressively offset towards the center.</a:t>
            </a:r>
          </a:p>
          <a:p>
            <a:endParaRPr lang="en-US" baseline="0" dirty="0" smtClean="0"/>
          </a:p>
          <a:p>
            <a:r>
              <a:rPr lang="en-US" baseline="0" dirty="0" smtClean="0"/>
              <a:t>As with any other concentric </a:t>
            </a:r>
            <a:r>
              <a:rPr lang="en-US" baseline="0" dirty="0" err="1" smtClean="0"/>
              <a:t>toolpath</a:t>
            </a:r>
            <a:r>
              <a:rPr lang="en-US" baseline="0" dirty="0" smtClean="0"/>
              <a:t>, the tool can start in the center and move progressively outward or start on the outer boundary and move progressively inward.</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5-axis machines have</a:t>
            </a:r>
            <a:r>
              <a:rPr lang="en-US" sz="1200" kern="1200" baseline="0" dirty="0" smtClean="0">
                <a:solidFill>
                  <a:schemeClr val="tx1"/>
                </a:solidFill>
                <a:latin typeface="Arial" charset="0"/>
                <a:ea typeface="+mn-ea"/>
                <a:cs typeface="+mn-cs"/>
              </a:rPr>
              <a:t> the benefit of two additional axes of rotation in addition to the standard linear axes of X, Y, and Z. The rotary axes can either tilt the tool during the cut or tilt the part.</a:t>
            </a:r>
          </a:p>
          <a:p>
            <a:endParaRPr lang="en-US" sz="1200" kern="1200" baseline="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appeal of multi-axis machine tools is obvious.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First, these machines typically require only one setup since the part or the tool can be rotated to cut in virtually any direction. A single setup</a:t>
            </a:r>
            <a:r>
              <a:rPr lang="en-US" sz="1200" kern="1200" baseline="0" dirty="0" smtClean="0">
                <a:solidFill>
                  <a:schemeClr val="tx1"/>
                </a:solidFill>
                <a:latin typeface="Arial" charset="0"/>
                <a:ea typeface="+mn-ea"/>
                <a:cs typeface="+mn-cs"/>
              </a:rPr>
              <a:t> not only saves</a:t>
            </a:r>
            <a:r>
              <a:rPr lang="en-US" sz="1200" kern="1200" dirty="0" smtClean="0">
                <a:solidFill>
                  <a:schemeClr val="tx1"/>
                </a:solidFill>
                <a:latin typeface="Arial" charset="0"/>
                <a:ea typeface="+mn-ea"/>
                <a:cs typeface="+mn-cs"/>
              </a:rPr>
              <a:t> time,</a:t>
            </a:r>
            <a:r>
              <a:rPr lang="en-US" sz="1200" kern="1200" baseline="0" dirty="0" smtClean="0">
                <a:solidFill>
                  <a:schemeClr val="tx1"/>
                </a:solidFill>
                <a:latin typeface="Arial" charset="0"/>
                <a:ea typeface="+mn-ea"/>
                <a:cs typeface="+mn-cs"/>
              </a:rPr>
              <a:t> it</a:t>
            </a:r>
            <a:r>
              <a:rPr lang="en-US" sz="1200" kern="1200" dirty="0" smtClean="0">
                <a:solidFill>
                  <a:schemeClr val="tx1"/>
                </a:solidFill>
                <a:latin typeface="Arial" charset="0"/>
                <a:ea typeface="+mn-ea"/>
                <a:cs typeface="+mn-cs"/>
              </a:rPr>
              <a:t> also improves accuracy between operations.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5-axis machines also support complex shapes that cannot be machined with standard methods or cannot be machined efficiently. Adding a 5-axis machine greatly</a:t>
            </a:r>
            <a:r>
              <a:rPr lang="en-US" sz="1200" kern="1200" baseline="0" dirty="0" smtClean="0">
                <a:solidFill>
                  <a:schemeClr val="tx1"/>
                </a:solidFill>
                <a:latin typeface="Arial" charset="0"/>
                <a:ea typeface="+mn-ea"/>
                <a:cs typeface="+mn-cs"/>
              </a:rPr>
              <a:t> expands the range of parts a shop can cut.</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pPr algn="l"/>
            <a:r>
              <a:rPr lang="en-US" sz="1200" kern="1200" dirty="0" smtClean="0">
                <a:solidFill>
                  <a:schemeClr val="tx1"/>
                </a:solidFill>
                <a:latin typeface="Arial" charset="0"/>
                <a:ea typeface="+mn-ea"/>
                <a:cs typeface="+mn-cs"/>
              </a:rPr>
              <a:t>The biggest</a:t>
            </a:r>
            <a:r>
              <a:rPr lang="en-US" sz="1200" kern="1200" baseline="0" dirty="0" smtClean="0">
                <a:solidFill>
                  <a:schemeClr val="tx1"/>
                </a:solidFill>
                <a:latin typeface="Arial" charset="0"/>
                <a:ea typeface="+mn-ea"/>
                <a:cs typeface="+mn-cs"/>
              </a:rPr>
              <a:t> benefit is that multi-axis machines have become more affordable in recent years, even for the smaller job shops</a:t>
            </a:r>
            <a:r>
              <a:rPr lang="en-US" sz="12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the machining pattern is defined, the fun of 5-axis begins with the decision on how to orient the tool axis.</a:t>
            </a:r>
          </a:p>
          <a:p>
            <a:endParaRPr lang="en-US" baseline="0" dirty="0" smtClean="0"/>
          </a:p>
          <a:p>
            <a:r>
              <a:rPr lang="en-US" baseline="0" dirty="0" smtClean="0"/>
              <a:t>Some of your choices will depend on the capability of the machine and some on what you want to achieve with the surface finish.</a:t>
            </a:r>
          </a:p>
          <a:p>
            <a:endParaRPr lang="en-US" baseline="0" dirty="0" smtClean="0"/>
          </a:p>
          <a:p>
            <a:r>
              <a:rPr lang="en-US" baseline="0" dirty="0" smtClean="0"/>
              <a:t>The Composite function has 5 strategies for the tool orientation.</a:t>
            </a:r>
          </a:p>
          <a:p>
            <a:endParaRPr lang="en-US" baseline="0" dirty="0" smtClean="0"/>
          </a:p>
          <a:p>
            <a:r>
              <a:rPr lang="en-US" baseline="0" dirty="0" smtClean="0"/>
              <a:t>Each strategy also has additional ways to put more control on the tilt of the tool.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A classic strategy for simultaneous</a:t>
            </a:r>
            <a:r>
              <a:rPr lang="en-US" baseline="0" dirty="0" smtClean="0"/>
              <a:t> 5-axis machining is to keep the tool axis perpendicular to the surfaces being cut at all times.</a:t>
            </a:r>
          </a:p>
          <a:p>
            <a:endParaRPr lang="en-US" baseline="0" dirty="0" smtClean="0"/>
          </a:p>
          <a:p>
            <a:r>
              <a:rPr lang="en-US" baseline="0" dirty="0" smtClean="0"/>
              <a:t>This strategy works extremely well when the flow lines on the CAD model are smooth and continuous.</a:t>
            </a:r>
          </a:p>
        </p:txBody>
      </p:sp>
      <p:sp>
        <p:nvSpPr>
          <p:cNvPr id="4" name="Slide Number Placeholder 3"/>
          <p:cNvSpPr>
            <a:spLocks noGrp="1"/>
          </p:cNvSpPr>
          <p:nvPr>
            <p:ph type="sldNum" sz="quarter" idx="10"/>
          </p:nvPr>
        </p:nvSpPr>
        <p:spPr/>
        <p:txBody>
          <a:bodyPr/>
          <a:lstStyle/>
          <a:p>
            <a:fld id="{E8435113-C4AF-45D6-9C4B-04D97418F43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As previously discussed, the flow</a:t>
            </a:r>
            <a:r>
              <a:rPr lang="en-US" baseline="0" dirty="0" smtClean="0"/>
              <a:t> lines on the CAD model may be less than ideal for machining.</a:t>
            </a:r>
          </a:p>
          <a:p>
            <a:endParaRPr lang="en-US" baseline="0" dirty="0" smtClean="0"/>
          </a:p>
          <a:p>
            <a:r>
              <a:rPr lang="en-US" dirty="0" smtClean="0"/>
              <a:t>Using </a:t>
            </a:r>
            <a:r>
              <a:rPr lang="en-US" baseline="0" dirty="0" smtClean="0"/>
              <a:t>a</a:t>
            </a:r>
            <a:r>
              <a:rPr lang="en-US" dirty="0" smtClean="0"/>
              <a:t> separate</a:t>
            </a:r>
            <a:r>
              <a:rPr lang="en-US" baseline="0" dirty="0" smtClean="0"/>
              <a:t> surface to drive the tool gives you better control over the orientation of the tool.</a:t>
            </a:r>
          </a:p>
          <a:p>
            <a:endParaRPr lang="en-US" baseline="0" dirty="0" smtClean="0"/>
          </a:p>
          <a:p>
            <a:r>
              <a:rPr lang="en-US" baseline="0" dirty="0" smtClean="0"/>
              <a:t>Depending on the complexity of the model being cut, keeping the tool normal to a separate drive surface can smooth the motion of the tool. </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For any application where the tool needs to pass</a:t>
            </a:r>
            <a:r>
              <a:rPr lang="en-US" baseline="0" dirty="0" smtClean="0"/>
              <a:t> through a restricted opening, a fixed point is always used to control the rotation of the tool.</a:t>
            </a:r>
          </a:p>
          <a:p>
            <a:endParaRPr lang="en-US" baseline="0" dirty="0" smtClean="0"/>
          </a:p>
          <a:p>
            <a:r>
              <a:rPr lang="en-US" baseline="0" dirty="0" smtClean="0"/>
              <a:t>This prevents the shank of the tool from ever coming into contact with the edges of the opening. The placement of the point depends on the length of the tool and the depth of the cutting passes inside the opening.</a:t>
            </a:r>
          </a:p>
          <a:p>
            <a:endParaRPr lang="en-US" baseline="0" dirty="0" smtClean="0"/>
          </a:p>
          <a:p>
            <a:r>
              <a:rPr lang="en-US" baseline="0" dirty="0" smtClean="0"/>
              <a:t>This strategy also allows the placement of the point to be inside a part model. In that case, the tool will be oriented towards the point instead of through it.</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A</a:t>
            </a:r>
            <a:r>
              <a:rPr lang="en-US" baseline="0" dirty="0" smtClean="0"/>
              <a:t> fixed tool strategy locks the tool into a tilted position using the rotary axes to initially position the tool.</a:t>
            </a:r>
          </a:p>
          <a:p>
            <a:endParaRPr lang="en-US" baseline="0" dirty="0" smtClean="0"/>
          </a:p>
          <a:p>
            <a:r>
              <a:rPr lang="en-US" dirty="0" smtClean="0"/>
              <a:t>This is called 3+2 machining because the fourth and fifth axes are used to orient the cutting tool in a fixed position rather than manipulate the tool continuously during the machining process.</a:t>
            </a:r>
          </a:p>
          <a:p>
            <a:endParaRPr lang="en-US" dirty="0" smtClean="0"/>
          </a:p>
          <a:p>
            <a:r>
              <a:rPr lang="en-US" dirty="0" smtClean="0"/>
              <a:t>The main benefit of 3+2 machining is that it allows for the use of shorter, more rigid cutting tools. The spindle head can be lowered closer to the </a:t>
            </a:r>
            <a:r>
              <a:rPr lang="en-US" dirty="0" err="1" smtClean="0"/>
              <a:t>workpiece</a:t>
            </a:r>
            <a:r>
              <a:rPr lang="en-US" dirty="0" smtClean="0"/>
              <a:t> with the tool angled toward the surface.</a:t>
            </a:r>
          </a:p>
          <a:p>
            <a:endParaRPr lang="en-US" dirty="0" smtClean="0"/>
          </a:p>
          <a:p>
            <a:r>
              <a:rPr lang="en-US" dirty="0" smtClean="0"/>
              <a:t>This technique is popular with mold shops because it helps with deep cavities in complex molds.</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Another way to control the tool is to force it to pass through a curve.</a:t>
            </a:r>
          </a:p>
          <a:p>
            <a:endParaRPr lang="en-US" dirty="0" smtClean="0"/>
          </a:p>
          <a:p>
            <a:r>
              <a:rPr lang="en-US" dirty="0" smtClean="0"/>
              <a:t>This</a:t>
            </a:r>
            <a:r>
              <a:rPr lang="en-US" baseline="0" dirty="0" smtClean="0"/>
              <a:t> technique is similar to the fixed point method except that it is used for situations where the tool must machine between steep walls instead of a small opening.</a:t>
            </a:r>
          </a:p>
          <a:p>
            <a:endParaRPr lang="en-US" baseline="0" dirty="0" smtClean="0"/>
          </a:p>
          <a:p>
            <a:r>
              <a:rPr lang="en-US" baseline="0" dirty="0" smtClean="0"/>
              <a:t>As with the fixed point method, you can also orient the tool toward a profile instead of through it.</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In</a:t>
            </a:r>
            <a:r>
              <a:rPr lang="en-US" baseline="0" dirty="0" smtClean="0"/>
              <a:t> addition to the pre-defined tool orientation strategies, the machinist also needs control over the sideways or forward tilt of the tool as it travels along the </a:t>
            </a:r>
            <a:r>
              <a:rPr lang="en-US" baseline="0" dirty="0" err="1" smtClean="0"/>
              <a:t>toolpath</a:t>
            </a:r>
            <a:r>
              <a:rPr lang="en-US" baseline="0" dirty="0" smtClean="0"/>
              <a:t>.</a:t>
            </a:r>
          </a:p>
          <a:p>
            <a:endParaRPr lang="en-US" baseline="0" dirty="0" smtClean="0"/>
          </a:p>
          <a:p>
            <a:r>
              <a:rPr lang="en-US" baseline="0" dirty="0" smtClean="0"/>
              <a:t>The ability to tilt the tool away from normal lets the machinist control the contact point between the tool and the surface being cut. This may be desirable to tilt the tool away from a vertical wall or to avoid cutting with the bottom of the tool on a floor.</a:t>
            </a:r>
          </a:p>
          <a:p>
            <a:endParaRPr lang="en-US" baseline="0" dirty="0" smtClean="0"/>
          </a:p>
          <a:p>
            <a:r>
              <a:rPr lang="en-US" baseline="0" dirty="0" smtClean="0"/>
              <a:t>In the case of the Composite function, a Cross angle is used to control the sideways tilt of the tool. The tool can be tilted to the right or the left in the direction of the cut.</a:t>
            </a:r>
          </a:p>
          <a:p>
            <a:endParaRPr lang="en-US" baseline="0" dirty="0" smtClean="0"/>
          </a:p>
          <a:p>
            <a:r>
              <a:rPr lang="en-US" baseline="0" dirty="0" smtClean="0"/>
              <a:t>What’s called an In-Line angle controls the forward or backward tilt of the tool in the direction of the cut.</a:t>
            </a:r>
          </a:p>
          <a:p>
            <a:endParaRPr lang="en-US" baseline="0" dirty="0" smtClean="0"/>
          </a:p>
          <a:p>
            <a:r>
              <a:rPr lang="en-US" baseline="0" dirty="0" smtClean="0"/>
              <a:t>These angles can be used to modify any of the 5 orientation strategies.</a:t>
            </a:r>
          </a:p>
        </p:txBody>
      </p:sp>
      <p:sp>
        <p:nvSpPr>
          <p:cNvPr id="4" name="Slide Number Placeholder 3"/>
          <p:cNvSpPr>
            <a:spLocks noGrp="1"/>
          </p:cNvSpPr>
          <p:nvPr>
            <p:ph type="sldNum" sz="quarter" idx="10"/>
          </p:nvPr>
        </p:nvSpPr>
        <p:spPr/>
        <p:txBody>
          <a:bodyPr/>
          <a:lstStyle/>
          <a:p>
            <a:fld id="{E8435113-C4AF-45D6-9C4B-04D97418F43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Bull</a:t>
            </a:r>
            <a:r>
              <a:rPr lang="en-US" baseline="0" dirty="0" smtClean="0"/>
              <a:t> nose end mills are a primary reason why a machinist wants to control the contact point of the tool. Bull nose end mills are usually preferred for multi-axis machining because they can take wider cutting passes than ball nose end mills and cut with a more constant cutting speed.</a:t>
            </a:r>
          </a:p>
          <a:p>
            <a:endParaRPr lang="en-US" baseline="0" dirty="0" smtClean="0"/>
          </a:p>
          <a:p>
            <a:r>
              <a:rPr lang="en-US" baseline="0" dirty="0" smtClean="0"/>
              <a:t>However, it is not ideal to cut with the bottom of a bull nose end mill.</a:t>
            </a:r>
          </a:p>
          <a:p>
            <a:endParaRPr lang="en-US" baseline="0" dirty="0" smtClean="0"/>
          </a:p>
          <a:p>
            <a:r>
              <a:rPr lang="en-US" baseline="0" dirty="0" smtClean="0"/>
              <a:t>Cross angles and inline angles can be used to tilt the tool and change the contact point. This is especially useful when machining a turbine blade as shown in this example.</a:t>
            </a:r>
          </a:p>
          <a:p>
            <a:endParaRPr lang="en-US" baseline="0" dirty="0" smtClean="0"/>
          </a:p>
          <a:p>
            <a:r>
              <a:rPr lang="en-US" baseline="0" dirty="0" smtClean="0"/>
              <a:t>The Composite function also has a control that prevents cutting with the center of the tool. When the control is enabled, </a:t>
            </a:r>
            <a:r>
              <a:rPr lang="en-US" dirty="0" smtClean="0"/>
              <a:t>the tool is automatically shifted away</a:t>
            </a:r>
            <a:r>
              <a:rPr lang="en-US" baseline="0" dirty="0" smtClean="0"/>
              <a:t> from center </a:t>
            </a:r>
            <a:r>
              <a:rPr lang="en-US" dirty="0" smtClean="0"/>
              <a:t>by a percentage</a:t>
            </a:r>
            <a:r>
              <a:rPr lang="en-US" baseline="0" dirty="0" smtClean="0"/>
              <a:t> of the tool diameter</a:t>
            </a:r>
            <a:r>
              <a:rPr lang="en-US" dirty="0" smtClean="0"/>
              <a:t>.</a:t>
            </a:r>
          </a:p>
        </p:txBody>
      </p:sp>
      <p:sp>
        <p:nvSpPr>
          <p:cNvPr id="4" name="Slide Number Placeholder 3"/>
          <p:cNvSpPr>
            <a:spLocks noGrp="1"/>
          </p:cNvSpPr>
          <p:nvPr>
            <p:ph type="sldNum" sz="quarter" idx="10"/>
          </p:nvPr>
        </p:nvSpPr>
        <p:spPr/>
        <p:txBody>
          <a:bodyPr/>
          <a:lstStyle/>
          <a:p>
            <a:fld id="{E8435113-C4AF-45D6-9C4B-04D97418F43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When a mill-turn machine has a B-axis, placing limits on the motion of the B-axis is very important.</a:t>
            </a:r>
            <a:endParaRPr lang="en-US" baseline="0" dirty="0" smtClean="0"/>
          </a:p>
          <a:p>
            <a:endParaRPr lang="en-US" baseline="0" dirty="0" smtClean="0"/>
          </a:p>
          <a:p>
            <a:r>
              <a:rPr lang="en-US" baseline="0" dirty="0" smtClean="0"/>
              <a:t>Each m</a:t>
            </a:r>
            <a:r>
              <a:rPr lang="en-US" dirty="0" smtClean="0"/>
              <a:t>ill-turn</a:t>
            </a:r>
            <a:r>
              <a:rPr lang="en-US" baseline="0" dirty="0" smtClean="0"/>
              <a:t> has specific limits on how much the B-axis can rotate. These limits need to be specified in the program so the correct </a:t>
            </a:r>
            <a:r>
              <a:rPr lang="en-US" baseline="0" dirty="0" err="1" smtClean="0"/>
              <a:t>toolpath</a:t>
            </a:r>
            <a:r>
              <a:rPr lang="en-US" baseline="0" dirty="0" smtClean="0"/>
              <a:t> can be output.</a:t>
            </a:r>
          </a:p>
          <a:p>
            <a:endParaRPr lang="en-US" baseline="0" dirty="0" smtClean="0"/>
          </a:p>
          <a:p>
            <a:r>
              <a:rPr lang="en-US" baseline="0" dirty="0" smtClean="0"/>
              <a:t>Another advantage of limiting an axis is to produce 4+1 </a:t>
            </a:r>
            <a:r>
              <a:rPr lang="en-US" baseline="0" dirty="0" err="1" smtClean="0"/>
              <a:t>toolpath</a:t>
            </a:r>
            <a:r>
              <a:rPr lang="en-US" baseline="0" dirty="0" smtClean="0"/>
              <a:t>.</a:t>
            </a:r>
          </a:p>
          <a:p>
            <a:endParaRPr lang="en-US" baseline="0" dirty="0" smtClean="0"/>
          </a:p>
          <a:p>
            <a:r>
              <a:rPr lang="en-US" baseline="0" dirty="0" smtClean="0"/>
              <a:t>In 4+1 machining the B-axis is rotated and then locked into position while the turning axis is still free to rotate.</a:t>
            </a:r>
          </a:p>
          <a:p>
            <a:endParaRPr lang="en-US" baseline="0" dirty="0" smtClean="0"/>
          </a:p>
          <a:p>
            <a:r>
              <a:rPr lang="en-US" baseline="0" dirty="0" smtClean="0"/>
              <a:t>This allows the production of camshafts, turbine blades and other types of shaft work that requires rotation of the part.</a:t>
            </a:r>
            <a:endParaRPr lang="en-US" dirty="0" smtClean="0"/>
          </a:p>
        </p:txBody>
      </p:sp>
      <p:sp>
        <p:nvSpPr>
          <p:cNvPr id="4" name="Slide Number Placeholder 3"/>
          <p:cNvSpPr>
            <a:spLocks noGrp="1"/>
          </p:cNvSpPr>
          <p:nvPr>
            <p:ph type="sldNum" sz="quarter" idx="10"/>
          </p:nvPr>
        </p:nvSpPr>
        <p:spPr/>
        <p:txBody>
          <a:bodyPr/>
          <a:lstStyle/>
          <a:p>
            <a:fld id="{E8435113-C4AF-45D6-9C4B-04D97418F43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An automatic tilt option is also important to 5-axis machining.</a:t>
            </a:r>
            <a:r>
              <a:rPr lang="en-US" baseline="0" dirty="0" smtClean="0"/>
              <a:t> </a:t>
            </a:r>
            <a:r>
              <a:rPr lang="en-US" dirty="0" smtClean="0"/>
              <a:t>Let’s say you’ve defined</a:t>
            </a:r>
            <a:r>
              <a:rPr lang="en-US" baseline="0" dirty="0" smtClean="0"/>
              <a:t> your tool axis orientation, but the system detects a collision before the entire area is machined. At that point, the system will end the </a:t>
            </a:r>
            <a:r>
              <a:rPr lang="en-US" baseline="0" dirty="0" err="1" smtClean="0"/>
              <a:t>toolpath</a:t>
            </a:r>
            <a:r>
              <a:rPr lang="en-US" baseline="0" dirty="0" smtClean="0"/>
              <a:t> because the tool cannot reach the rest of the area in its current position.</a:t>
            </a:r>
          </a:p>
          <a:p>
            <a:endParaRPr lang="en-US" baseline="0" dirty="0" smtClean="0"/>
          </a:p>
          <a:p>
            <a:r>
              <a:rPr lang="en-US" baseline="0" dirty="0" smtClean="0"/>
              <a:t>However, an Auto Tilt function lets you define rules about what the system should do in case a collision is detected.</a:t>
            </a:r>
          </a:p>
          <a:p>
            <a:endParaRPr lang="en-US" baseline="0" dirty="0" smtClean="0"/>
          </a:p>
          <a:p>
            <a:r>
              <a:rPr lang="en-US" baseline="0" dirty="0" smtClean="0"/>
              <a:t>That way, if the system </a:t>
            </a:r>
            <a:r>
              <a:rPr lang="en-US" u="sng" baseline="0" dirty="0" smtClean="0"/>
              <a:t>does</a:t>
            </a:r>
            <a:r>
              <a:rPr lang="en-US" baseline="0" dirty="0" smtClean="0"/>
              <a:t> detect a collision, </a:t>
            </a:r>
            <a:r>
              <a:rPr lang="en-US" dirty="0" smtClean="0"/>
              <a:t>Auto Tilt will try alternative orientations</a:t>
            </a:r>
            <a:r>
              <a:rPr lang="en-US" baseline="0" dirty="0" smtClean="0"/>
              <a:t> based on the maximum change in tilt allowed and the allowed direction of the tilt.</a:t>
            </a:r>
          </a:p>
          <a:p>
            <a:endParaRPr lang="en-US" baseline="0" dirty="0" smtClean="0"/>
          </a:p>
          <a:p>
            <a:r>
              <a:rPr lang="en-US" baseline="0" dirty="0" smtClean="0"/>
              <a:t>An automatic tilt function allows the rest of the area to be machined without having to create a second </a:t>
            </a:r>
            <a:r>
              <a:rPr lang="en-US" baseline="0" dirty="0" err="1" smtClean="0"/>
              <a:t>toolpath</a:t>
            </a:r>
            <a:r>
              <a:rPr lang="en-US" baseline="0" dirty="0" smtClean="0"/>
              <a:t> or having to start over with a different tool orientation for the entire </a:t>
            </a:r>
            <a:r>
              <a:rPr lang="en-US" baseline="0" dirty="0" err="1" smtClean="0"/>
              <a:t>toolpath</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The challenge for a CAM system is to generate CNC programs that fully exploit additional axes of motion in an efficient manner.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Every machine tool is different,</a:t>
            </a:r>
            <a:r>
              <a:rPr lang="en-US" sz="1200" kern="1200" baseline="0" dirty="0" smtClean="0">
                <a:solidFill>
                  <a:schemeClr val="tx1"/>
                </a:solidFill>
                <a:latin typeface="Arial" charset="0"/>
                <a:ea typeface="+mn-ea"/>
                <a:cs typeface="+mn-cs"/>
              </a:rPr>
              <a:t> each having its own set of components that either move or remain stationary. It’s essential that a CAM system be able to support any type of machine kinematics. This is important for generating the best </a:t>
            </a:r>
            <a:r>
              <a:rPr lang="en-US" sz="1200" kern="1200" baseline="0" dirty="0" err="1" smtClean="0">
                <a:solidFill>
                  <a:schemeClr val="tx1"/>
                </a:solidFill>
                <a:latin typeface="Arial" charset="0"/>
                <a:ea typeface="+mn-ea"/>
                <a:cs typeface="+mn-cs"/>
              </a:rPr>
              <a:t>toolpath</a:t>
            </a:r>
            <a:r>
              <a:rPr lang="en-US" sz="1200" kern="1200" baseline="0" dirty="0" smtClean="0">
                <a:solidFill>
                  <a:schemeClr val="tx1"/>
                </a:solidFill>
                <a:latin typeface="Arial" charset="0"/>
                <a:ea typeface="+mn-ea"/>
                <a:cs typeface="+mn-cs"/>
              </a:rPr>
              <a:t> for the type of machine and it’s even more important for detecting collisions that can cause a machine to crash.</a:t>
            </a:r>
          </a:p>
          <a:p>
            <a:endParaRPr lang="en-US" sz="1200" kern="1200" baseline="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smallest programming error can generate costly damages to the part or to the machine itself.</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The final step in this process is to define the links. Links are the moves the tool makes as it approaches</a:t>
            </a:r>
            <a:r>
              <a:rPr lang="en-US" sz="1200" kern="1200" baseline="0" dirty="0" smtClean="0">
                <a:solidFill>
                  <a:schemeClr val="tx1"/>
                </a:solidFill>
                <a:latin typeface="Arial" charset="0"/>
                <a:ea typeface="+mn-ea"/>
                <a:cs typeface="+mn-cs"/>
              </a:rPr>
              <a:t> the start of the </a:t>
            </a:r>
            <a:r>
              <a:rPr lang="en-US" sz="1200" kern="1200" baseline="0" dirty="0" err="1" smtClean="0">
                <a:solidFill>
                  <a:schemeClr val="tx1"/>
                </a:solidFill>
                <a:latin typeface="Arial" charset="0"/>
                <a:ea typeface="+mn-ea"/>
                <a:cs typeface="+mn-cs"/>
              </a:rPr>
              <a:t>toolpath</a:t>
            </a:r>
            <a:r>
              <a:rPr lang="en-US" sz="1200" kern="1200" baseline="0" dirty="0" smtClean="0">
                <a:solidFill>
                  <a:schemeClr val="tx1"/>
                </a:solidFill>
                <a:latin typeface="Arial" charset="0"/>
                <a:ea typeface="+mn-ea"/>
                <a:cs typeface="+mn-cs"/>
              </a:rPr>
              <a:t> and how the tool moves when it needs to transition within the </a:t>
            </a:r>
            <a:r>
              <a:rPr lang="en-US" sz="1200" kern="1200" baseline="0" dirty="0" err="1" smtClean="0">
                <a:solidFill>
                  <a:schemeClr val="tx1"/>
                </a:solidFill>
                <a:latin typeface="Arial" charset="0"/>
                <a:ea typeface="+mn-ea"/>
                <a:cs typeface="+mn-cs"/>
              </a:rPr>
              <a:t>toolpath</a:t>
            </a:r>
            <a:r>
              <a:rPr lang="en-US" sz="1200" kern="1200" baseline="0" dirty="0" smtClean="0">
                <a:solidFill>
                  <a:schemeClr val="tx1"/>
                </a:solidFill>
                <a:latin typeface="Arial" charset="0"/>
                <a:ea typeface="+mn-ea"/>
                <a:cs typeface="+mn-cs"/>
              </a:rPr>
              <a:t>.</a:t>
            </a:r>
          </a:p>
          <a:p>
            <a:endParaRPr lang="en-US" sz="1200" kern="1200" baseline="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For the smoothest surface possible, the manner in which the tool moves from the end of one cutting pass to the start of the next requires finesse and control.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Multiple choices in a prioritized list takes the guesswork out of which linking methods are preferred by the machinist.</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Separate strategies can be created for how the tool approaches the part,</a:t>
            </a:r>
            <a:r>
              <a:rPr lang="en-US" sz="1200" kern="1200" baseline="0" dirty="0" smtClean="0">
                <a:solidFill>
                  <a:schemeClr val="tx1"/>
                </a:solidFill>
                <a:latin typeface="Arial" charset="0"/>
                <a:ea typeface="+mn-ea"/>
                <a:cs typeface="+mn-cs"/>
              </a:rPr>
              <a:t> how the tool should feed between passes and how the tool should rapid from one position to another</a:t>
            </a:r>
            <a:r>
              <a:rPr lang="en-US" sz="12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The usage of feed links versus rapid links is controlled by only one setting, the Maximum Link Distance.</a:t>
            </a:r>
          </a:p>
          <a:p>
            <a:endParaRPr lang="en-US" dirty="0" smtClean="0"/>
          </a:p>
          <a:p>
            <a:r>
              <a:rPr lang="en-US" dirty="0" smtClean="0"/>
              <a:t>The user only needs to define a maximum distance</a:t>
            </a:r>
            <a:r>
              <a:rPr lang="en-US" baseline="0" dirty="0" smtClean="0"/>
              <a:t> for feed moves and the system takes care of the rest.</a:t>
            </a:r>
            <a:endParaRPr lang="en-US" dirty="0" smtClean="0"/>
          </a:p>
          <a:p>
            <a:endParaRPr lang="en-US" dirty="0" smtClean="0"/>
          </a:p>
          <a:p>
            <a:r>
              <a:rPr lang="en-US" dirty="0" smtClean="0"/>
              <a:t>As soon as the</a:t>
            </a:r>
            <a:r>
              <a:rPr lang="en-US" baseline="0" dirty="0" smtClean="0"/>
              <a:t> system detects </a:t>
            </a:r>
            <a:r>
              <a:rPr lang="en-US" dirty="0" smtClean="0"/>
              <a:t>a gap between cutting passes that is larger than the</a:t>
            </a:r>
            <a:r>
              <a:rPr lang="en-US" baseline="0" dirty="0" smtClean="0"/>
              <a:t> user-defined distance, it</a:t>
            </a:r>
            <a:r>
              <a:rPr lang="en-US" dirty="0" smtClean="0"/>
              <a:t> will generate a rapid move.</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Most CAM systems offer several options for linking moves</a:t>
            </a:r>
            <a:r>
              <a:rPr lang="en-US" sz="1200" kern="1200" baseline="0" dirty="0" smtClean="0">
                <a:solidFill>
                  <a:schemeClr val="tx1"/>
                </a:solidFill>
                <a:latin typeface="Arial" charset="0"/>
                <a:ea typeface="+mn-ea"/>
                <a:cs typeface="+mn-cs"/>
              </a:rPr>
              <a:t> but the user typically has to choose just one of those. With 5-axis machining there are just too many variables with the machine motion to limit the choices for tool transitioning moves.</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logical answer is to let the programmer choose a favorite, a next favorite, and so on.</a:t>
            </a:r>
          </a:p>
          <a:p>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For example, top priority can be given to a linking method that keeps the tool on the surface the entire time, but if that method is not possible then the system can look at the user’s list of preferences to see how to behave next.</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As a second priority, the user prefers a link that lifts the tool off the surface with a radius</a:t>
            </a:r>
            <a:r>
              <a:rPr lang="en-US" sz="1200" kern="1200" baseline="0" dirty="0" smtClean="0">
                <a:solidFill>
                  <a:schemeClr val="tx1"/>
                </a:solidFill>
                <a:latin typeface="Arial" charset="0"/>
                <a:ea typeface="+mn-ea"/>
                <a:cs typeface="+mn-cs"/>
              </a:rPr>
              <a:t> move </a:t>
            </a:r>
            <a:r>
              <a:rPr lang="en-US" sz="1200" kern="1200" dirty="0" smtClean="0">
                <a:solidFill>
                  <a:schemeClr val="tx1"/>
                </a:solidFill>
                <a:latin typeface="Arial" charset="0"/>
                <a:ea typeface="+mn-ea"/>
                <a:cs typeface="+mn-cs"/>
              </a:rPr>
              <a:t>and then returns to the surface at the</a:t>
            </a:r>
            <a:r>
              <a:rPr lang="en-US" sz="1200" kern="1200" baseline="0" dirty="0" smtClean="0">
                <a:solidFill>
                  <a:schemeClr val="tx1"/>
                </a:solidFill>
                <a:latin typeface="Arial" charset="0"/>
                <a:ea typeface="+mn-ea"/>
                <a:cs typeface="+mn-cs"/>
              </a:rPr>
              <a:t> next cut </a:t>
            </a:r>
            <a:r>
              <a:rPr lang="en-US" sz="1200" kern="1200" dirty="0" smtClean="0">
                <a:solidFill>
                  <a:schemeClr val="tx1"/>
                </a:solidFill>
                <a:latin typeface="Arial" charset="0"/>
                <a:ea typeface="+mn-ea"/>
                <a:cs typeface="+mn-cs"/>
              </a:rPr>
              <a:t>with a tangent </a:t>
            </a:r>
            <a:r>
              <a:rPr lang="en-US" sz="1200" kern="1200" dirty="0" err="1" smtClean="0">
                <a:solidFill>
                  <a:schemeClr val="tx1"/>
                </a:solidFill>
                <a:latin typeface="Arial" charset="0"/>
                <a:ea typeface="+mn-ea"/>
                <a:cs typeface="+mn-cs"/>
              </a:rPr>
              <a:t>radiused</a:t>
            </a:r>
            <a:r>
              <a:rPr lang="en-US" sz="1200" kern="1200" dirty="0" smtClean="0">
                <a:solidFill>
                  <a:schemeClr val="tx1"/>
                </a:solidFill>
                <a:latin typeface="Arial" charset="0"/>
                <a:ea typeface="+mn-ea"/>
                <a:cs typeface="+mn-cs"/>
              </a:rPr>
              <a:t> move.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That way, the user can prioritize linking methods and there is less chance that the machining operation will fail or cause gouging because of an inappropriate move when the tool repositions.</a:t>
            </a:r>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dirty="0" smtClean="0"/>
              <a:t>Finally, surface finish is extremely important in multi-axis</a:t>
            </a:r>
            <a:r>
              <a:rPr lang="en-US" baseline="0" dirty="0" smtClean="0"/>
              <a:t> machining operations.</a:t>
            </a:r>
          </a:p>
          <a:p>
            <a:endParaRPr lang="en-US" baseline="0" dirty="0" smtClean="0"/>
          </a:p>
          <a:p>
            <a:r>
              <a:rPr lang="en-US" sz="1200" kern="1200" dirty="0" smtClean="0">
                <a:solidFill>
                  <a:schemeClr val="tx1"/>
                </a:solidFill>
                <a:latin typeface="Arial" charset="0"/>
                <a:ea typeface="+mn-ea"/>
                <a:cs typeface="+mn-cs"/>
              </a:rPr>
              <a:t>Transition moves must be smooth to avoid leaving witness lines and tool marks.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Be</a:t>
            </a:r>
            <a:r>
              <a:rPr lang="en-US" sz="1200" kern="1200" baseline="0" dirty="0" smtClean="0">
                <a:solidFill>
                  <a:schemeClr val="tx1"/>
                </a:solidFill>
                <a:latin typeface="Arial" charset="0"/>
                <a:ea typeface="+mn-ea"/>
                <a:cs typeface="+mn-cs"/>
              </a:rPr>
              <a:t> sure to look for a</a:t>
            </a:r>
            <a:r>
              <a:rPr lang="en-US" sz="1200" kern="1200" dirty="0" smtClean="0">
                <a:solidFill>
                  <a:schemeClr val="tx1"/>
                </a:solidFill>
                <a:latin typeface="Arial" charset="0"/>
                <a:ea typeface="+mn-ea"/>
                <a:cs typeface="+mn-cs"/>
              </a:rPr>
              <a:t> 5-axis software that guarantees to move the tool fluidly between</a:t>
            </a:r>
            <a:r>
              <a:rPr lang="en-US" sz="1200" kern="1200" baseline="0" dirty="0" smtClean="0">
                <a:solidFill>
                  <a:schemeClr val="tx1"/>
                </a:solidFill>
                <a:latin typeface="Arial" charset="0"/>
                <a:ea typeface="+mn-ea"/>
                <a:cs typeface="+mn-cs"/>
              </a:rPr>
              <a:t> cutting passes.</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Any software product designed for multi-axis machines must be kept easy-to-use and error-proof.</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Highly-advanced CAM software technology can eliminate the conflict between powerful 5-axis functionality and ease-of-use.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 Composite function</a:t>
            </a:r>
            <a:r>
              <a:rPr lang="en-US" sz="1200" kern="1200" baseline="0" dirty="0" smtClean="0">
                <a:solidFill>
                  <a:schemeClr val="tx1"/>
                </a:solidFill>
                <a:latin typeface="Arial" charset="0"/>
                <a:ea typeface="+mn-ea"/>
                <a:cs typeface="+mn-cs"/>
              </a:rPr>
              <a:t> gives machinists the flexibility to try out different machining techniques without ever having to re-enter data about the part.</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A CAM system should help a company enter the multi-axis arena and help them tackle the kinds of complex work that brings in more business and more profits.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Thank you.</a:t>
            </a:r>
          </a:p>
        </p:txBody>
      </p:sp>
      <p:sp>
        <p:nvSpPr>
          <p:cNvPr id="4" name="Slide Number Placeholder 3"/>
          <p:cNvSpPr>
            <a:spLocks noGrp="1"/>
          </p:cNvSpPr>
          <p:nvPr>
            <p:ph type="sldNum" sz="quarter" idx="10"/>
          </p:nvPr>
        </p:nvSpPr>
        <p:spPr/>
        <p:txBody>
          <a:bodyPr/>
          <a:lstStyle/>
          <a:p>
            <a:fld id="{E8435113-C4AF-45D6-9C4B-04D97418F433}"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The initial development of multi-axis</a:t>
            </a:r>
            <a:r>
              <a:rPr lang="en-US" sz="1200" kern="1200" baseline="0" dirty="0" smtClean="0">
                <a:solidFill>
                  <a:schemeClr val="tx1"/>
                </a:solidFill>
                <a:latin typeface="Arial" charset="0"/>
                <a:ea typeface="+mn-ea"/>
                <a:cs typeface="+mn-cs"/>
              </a:rPr>
              <a:t> CAM functionality was driven by the need to solve specific application challenges for large aerospace companies. </a:t>
            </a:r>
            <a:r>
              <a:rPr lang="en-US" sz="1200" kern="1200" dirty="0" smtClean="0">
                <a:solidFill>
                  <a:schemeClr val="tx1"/>
                </a:solidFill>
                <a:latin typeface="Arial" charset="0"/>
                <a:ea typeface="+mn-ea"/>
                <a:cs typeface="+mn-cs"/>
              </a:rPr>
              <a:t>Because of this legacy, CAM software developers have almost always fragmented their 5-axis functionality into various dedicated functions for very specific types of tool path.</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In fact, a point of pride for some CAM developers is the large number of functions they have available.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price to be paid for this type of software development is that soon the system becomes a labyrinth of functions with the typical end user knowing and exploiting only a limited number of them.</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In reality, the majority of companies aren’t building jet engines or race cars.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In reality, the majority of companies want to save time and simplify their programming processes by machining their parts in one setup on a multi-axis machine instead of moving parts manually from machine to machine.</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E8435113-C4AF-45D6-9C4B-04D97418F43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Busy CNC programmers cannot possibly be expected to memorize the purpose of  dozens of functions in a CAM system. Programmers typically stick to the functions they know best and ignore the rest.</a:t>
            </a:r>
          </a:p>
          <a:p>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traditional approach to software development also becomes a nightmare for the CAM company to maintain when a dozen or more functions</a:t>
            </a:r>
            <a:r>
              <a:rPr lang="en-US" sz="1200" kern="1200" baseline="0" dirty="0" smtClean="0">
                <a:solidFill>
                  <a:schemeClr val="tx1"/>
                </a:solidFill>
                <a:latin typeface="Arial" charset="0"/>
                <a:ea typeface="+mn-ea"/>
                <a:cs typeface="+mn-cs"/>
              </a:rPr>
              <a:t> need to be updated just to add a new parameter for new technology.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The more maintenance involved in a software product, the more chance for error. And the greater chance that the CNC programmer will not know about the change.</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 much better idea is to create a single milling function that meets the needs of machinists today and in the future.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Furthermore, any software product designed for multi-axis machines must be kept easy-to-use and error-proof.</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Common sense tells</a:t>
            </a:r>
            <a:r>
              <a:rPr lang="en-US" sz="1200" kern="1200" baseline="0" dirty="0" smtClean="0">
                <a:solidFill>
                  <a:schemeClr val="tx1"/>
                </a:solidFill>
                <a:latin typeface="Arial" charset="0"/>
                <a:ea typeface="+mn-ea"/>
                <a:cs typeface="+mn-cs"/>
              </a:rPr>
              <a:t> us to follow the same logic that machinists themselves use when deciding how to program a part. That way, the process is familiar and easy to remember.</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challenge for CAM software developers is how to combine a set of powerful programming functions with a process that is easily understood by the user.</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That challenge is solve</a:t>
            </a:r>
            <a:r>
              <a:rPr lang="en-US" sz="1200" kern="1200" baseline="0" dirty="0" smtClean="0">
                <a:solidFill>
                  <a:schemeClr val="tx1"/>
                </a:solidFill>
                <a:latin typeface="Arial" charset="0"/>
                <a:ea typeface="+mn-ea"/>
                <a:cs typeface="+mn-cs"/>
              </a:rPr>
              <a:t>d by a CAM function called a “Composite”. The principle behind a Composite function is to simplify the programming of multi-axis machines.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concept of a Composite function is to use a modular approach for software development, somewhat like building blocks.</a:t>
            </a: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E8435113-C4AF-45D6-9C4B-04D97418F43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 Composite 5-axis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function is</a:t>
            </a:r>
            <a:r>
              <a:rPr lang="en-US" sz="1200" kern="1200" baseline="0" dirty="0" smtClean="0">
                <a:solidFill>
                  <a:schemeClr val="tx1"/>
                </a:solidFill>
                <a:latin typeface="Arial" charset="0"/>
                <a:ea typeface="+mn-ea"/>
                <a:cs typeface="+mn-cs"/>
              </a:rPr>
              <a:t> developed as interlocking modules that perform well separately and together. </a:t>
            </a:r>
            <a:r>
              <a:rPr lang="en-US" sz="1200" kern="1200" dirty="0" smtClean="0">
                <a:solidFill>
                  <a:schemeClr val="tx1"/>
                </a:solidFill>
                <a:latin typeface="Arial" charset="0"/>
                <a:ea typeface="+mn-ea"/>
                <a:cs typeface="+mn-cs"/>
              </a:rPr>
              <a:t>The idea is to take a complex process and simplify it into easily definable modular steps.</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goal of modular software development is to improve reliability and eliminate redundancy with a framework that can support rapidly evolving technology.</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modular design of the software allows for easy expansion to other machining patterns and other tool orientation</a:t>
            </a:r>
            <a:r>
              <a:rPr lang="en-US" sz="1200" kern="1200" baseline="0" dirty="0" smtClean="0">
                <a:solidFill>
                  <a:schemeClr val="tx1"/>
                </a:solidFill>
                <a:latin typeface="Arial" charset="0"/>
                <a:ea typeface="+mn-ea"/>
                <a:cs typeface="+mn-cs"/>
              </a:rPr>
              <a:t> strategies </a:t>
            </a:r>
            <a:r>
              <a:rPr lang="en-US" sz="1200" kern="1200" dirty="0" smtClean="0">
                <a:solidFill>
                  <a:schemeClr val="tx1"/>
                </a:solidFill>
                <a:latin typeface="Arial" charset="0"/>
                <a:ea typeface="+mn-ea"/>
                <a:cs typeface="+mn-cs"/>
              </a:rPr>
              <a:t>in the future.</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If a new machining pattern needs to be added, only the pattern module is updated.</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This type of software development is not only faster to implement, it results in a much more reliable software.</a:t>
            </a:r>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With a single Composite function, a machinist can use those</a:t>
            </a:r>
            <a:r>
              <a:rPr lang="en-US" sz="1200" kern="1200" baseline="0" dirty="0" smtClean="0">
                <a:solidFill>
                  <a:schemeClr val="tx1"/>
                </a:solidFill>
                <a:latin typeface="Arial" charset="0"/>
                <a:ea typeface="+mn-ea"/>
                <a:cs typeface="+mn-cs"/>
              </a:rPr>
              <a:t> building blocks to </a:t>
            </a:r>
            <a:r>
              <a:rPr lang="en-US" sz="1200" kern="1200" dirty="0" smtClean="0">
                <a:solidFill>
                  <a:schemeClr val="tx1"/>
                </a:solidFill>
                <a:latin typeface="Arial" charset="0"/>
                <a:ea typeface="+mn-ea"/>
                <a:cs typeface="+mn-cs"/>
              </a:rPr>
              <a:t>create customized tool path as a combination of available choices.</a:t>
            </a:r>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By choosing any one of several available machining patterns and any one of the available tool orientation strategies, the user has multiple ways to machine a part.</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Add to that the ability to lock an axis and 5-axis </a:t>
            </a:r>
            <a:r>
              <a:rPr lang="en-US" sz="1200" kern="1200" dirty="0" err="1" smtClean="0">
                <a:solidFill>
                  <a:schemeClr val="tx1"/>
                </a:solidFill>
                <a:latin typeface="Arial" charset="0"/>
                <a:ea typeface="+mn-ea"/>
                <a:cs typeface="+mn-cs"/>
              </a:rPr>
              <a:t>toolpath</a:t>
            </a:r>
            <a:r>
              <a:rPr lang="en-US" sz="1200" kern="1200" dirty="0" smtClean="0">
                <a:solidFill>
                  <a:schemeClr val="tx1"/>
                </a:solidFill>
                <a:latin typeface="Arial" charset="0"/>
                <a:ea typeface="+mn-ea"/>
                <a:cs typeface="+mn-cs"/>
              </a:rPr>
              <a:t> is quickly converted to a 4+1 application.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Or, the</a:t>
            </a:r>
            <a:r>
              <a:rPr lang="en-US" sz="1200" kern="1200" baseline="0" dirty="0" smtClean="0">
                <a:solidFill>
                  <a:schemeClr val="tx1"/>
                </a:solidFill>
                <a:latin typeface="Arial" charset="0"/>
                <a:ea typeface="+mn-ea"/>
                <a:cs typeface="+mn-cs"/>
              </a:rPr>
              <a:t> tool can be rotated into position using the 2 rotary axes and then locked to create a 3+2 program. This is an important application for a 3-axis milling machine equipped with a rotary table.</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That way, the user can do more with a 5-axis function than just 5-axis simultaneous machining.</a:t>
            </a:r>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593725"/>
            <a:ext cx="5038725" cy="377825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Arial" charset="0"/>
                <a:ea typeface="+mn-ea"/>
                <a:cs typeface="+mn-cs"/>
              </a:rPr>
              <a:t>To simplify matters even further, the interface should only display options that apply to the current work situation.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For example, if the user chooses a planar machining pattern, the system should</a:t>
            </a:r>
            <a:r>
              <a:rPr lang="en-US" sz="1200" kern="1200" baseline="0" dirty="0" smtClean="0">
                <a:solidFill>
                  <a:schemeClr val="tx1"/>
                </a:solidFill>
                <a:latin typeface="Arial" charset="0"/>
                <a:ea typeface="+mn-ea"/>
                <a:cs typeface="+mn-cs"/>
              </a:rPr>
              <a:t> only display the settings that pertain to planar cutting such the distance and direction of the cutting passes</a:t>
            </a:r>
            <a:r>
              <a:rPr lang="en-US" sz="1200" kern="1200" dirty="0" smtClean="0">
                <a:solidFill>
                  <a:schemeClr val="tx1"/>
                </a:solidFill>
                <a:latin typeface="Arial" charset="0"/>
                <a:ea typeface="+mn-ea"/>
                <a:cs typeface="+mn-cs"/>
              </a:rPr>
              <a:t>.</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If the user decides to change to a simple boundary offset pattern, the interface should update to display fewer options.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In</a:t>
            </a:r>
            <a:r>
              <a:rPr lang="en-US" sz="1200" kern="1200" baseline="0" dirty="0" smtClean="0">
                <a:solidFill>
                  <a:schemeClr val="tx1"/>
                </a:solidFill>
                <a:latin typeface="Arial" charset="0"/>
                <a:ea typeface="+mn-ea"/>
                <a:cs typeface="+mn-cs"/>
              </a:rPr>
              <a:t> effect, the interface is responding intelligently to the choices being made. </a:t>
            </a:r>
            <a:r>
              <a:rPr lang="en-US" sz="1200" kern="1200" dirty="0" smtClean="0">
                <a:solidFill>
                  <a:schemeClr val="tx1"/>
                </a:solidFill>
                <a:latin typeface="Arial" charset="0"/>
                <a:ea typeface="+mn-ea"/>
                <a:cs typeface="+mn-cs"/>
              </a:rPr>
              <a:t>As options are chosen, the interface updates immediately to guide the user in a logical manner through the programming process.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This step-by-step guidance helps the user avoid errors in the </a:t>
            </a:r>
            <a:r>
              <a:rPr lang="en-US" sz="1200" kern="1200" dirty="0" err="1" smtClean="0">
                <a:solidFill>
                  <a:schemeClr val="tx1"/>
                </a:solidFill>
                <a:latin typeface="Arial" charset="0"/>
                <a:ea typeface="+mn-ea"/>
                <a:cs typeface="+mn-cs"/>
              </a:rPr>
              <a:t>toolpath</a:t>
            </a:r>
            <a:r>
              <a:rPr lang="en-US" sz="1200" kern="1200" dirty="0" smtClean="0">
                <a:solidFill>
                  <a:schemeClr val="tx1"/>
                </a:solidFill>
                <a:latin typeface="Arial" charset="0"/>
                <a:ea typeface="+mn-ea"/>
                <a:cs typeface="+mn-cs"/>
              </a:rPr>
              <a:t> definition without imposing limitations.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If the user decides to change a previous option, the system responds by displaying a new set of choices.</a:t>
            </a:r>
          </a:p>
          <a:p>
            <a:endParaRPr lang="en-US" dirty="0"/>
          </a:p>
        </p:txBody>
      </p:sp>
      <p:sp>
        <p:nvSpPr>
          <p:cNvPr id="4" name="Slide Number Placeholder 3"/>
          <p:cNvSpPr>
            <a:spLocks noGrp="1"/>
          </p:cNvSpPr>
          <p:nvPr>
            <p:ph type="sldNum" sz="quarter" idx="10"/>
          </p:nvPr>
        </p:nvSpPr>
        <p:spPr/>
        <p:txBody>
          <a:bodyPr/>
          <a:lstStyle/>
          <a:p>
            <a:fld id="{E8435113-C4AF-45D6-9C4B-04D97418F43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DBA6C76-C53D-4B5C-84BC-2FE126DF08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165E380-E535-4417-8C88-1D3AF83659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60439"/>
            <a:ext cx="2057400" cy="505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60439"/>
            <a:ext cx="6019800" cy="5059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0C2032E-9B68-414F-B12C-A33EC6C47FE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7"/>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4C36DC8-5848-4828-B39C-EB61F657952A}"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3B6F28D-7AA9-45A9-8F07-1E2D7EA04AF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03440"/>
            <a:ext cx="4038600" cy="39163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03440"/>
            <a:ext cx="4038600" cy="39163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B18EAD-30E2-486D-9A49-2306EA1072C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11FF5FB-99B1-49C6-9146-08AB8E74597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DDE91B7-FC78-4666-9D82-3C11014D7E7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1EA2DC7-5520-4C24-8B9D-CC746320E71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5A8D86-E5B2-4F83-A1EB-2E1DD80E2E6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A6B23CC-FD81-4051-A284-6B4466E8CD6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9604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2103440"/>
            <a:ext cx="8229600" cy="3916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E03F3D2-D529-45D2-8734-52B296BA939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eaLnBrk="1" fontAlgn="base" hangingPunct="1">
        <a:spcBef>
          <a:spcPct val="0"/>
        </a:spcBef>
        <a:spcAft>
          <a:spcPct val="0"/>
        </a:spcAft>
        <a:defRPr sz="3000" b="1">
          <a:solidFill>
            <a:srgbClr val="A30030"/>
          </a:solidFill>
          <a:latin typeface="+mj-lt"/>
          <a:ea typeface="+mj-ea"/>
          <a:cs typeface="+mj-cs"/>
        </a:defRPr>
      </a:lvl1pPr>
      <a:lvl2pPr algn="l" rtl="0" eaLnBrk="1" fontAlgn="base" hangingPunct="1">
        <a:spcBef>
          <a:spcPct val="0"/>
        </a:spcBef>
        <a:spcAft>
          <a:spcPct val="0"/>
        </a:spcAft>
        <a:defRPr sz="3000" b="1">
          <a:solidFill>
            <a:srgbClr val="A30030"/>
          </a:solidFill>
          <a:latin typeface="Arial" charset="0"/>
        </a:defRPr>
      </a:lvl2pPr>
      <a:lvl3pPr algn="l" rtl="0" eaLnBrk="1" fontAlgn="base" hangingPunct="1">
        <a:spcBef>
          <a:spcPct val="0"/>
        </a:spcBef>
        <a:spcAft>
          <a:spcPct val="0"/>
        </a:spcAft>
        <a:defRPr sz="3000" b="1">
          <a:solidFill>
            <a:srgbClr val="A30030"/>
          </a:solidFill>
          <a:latin typeface="Arial" charset="0"/>
        </a:defRPr>
      </a:lvl3pPr>
      <a:lvl4pPr algn="l" rtl="0" eaLnBrk="1" fontAlgn="base" hangingPunct="1">
        <a:spcBef>
          <a:spcPct val="0"/>
        </a:spcBef>
        <a:spcAft>
          <a:spcPct val="0"/>
        </a:spcAft>
        <a:defRPr sz="3000" b="1">
          <a:solidFill>
            <a:srgbClr val="A30030"/>
          </a:solidFill>
          <a:latin typeface="Arial" charset="0"/>
        </a:defRPr>
      </a:lvl4pPr>
      <a:lvl5pPr algn="l" rtl="0" eaLnBrk="1" fontAlgn="base" hangingPunct="1">
        <a:spcBef>
          <a:spcPct val="0"/>
        </a:spcBef>
        <a:spcAft>
          <a:spcPct val="0"/>
        </a:spcAft>
        <a:defRPr sz="3000" b="1">
          <a:solidFill>
            <a:srgbClr val="A30030"/>
          </a:solidFill>
          <a:latin typeface="Arial" charset="0"/>
        </a:defRPr>
      </a:lvl5pPr>
      <a:lvl6pPr marL="457200" algn="l" rtl="0" eaLnBrk="1" fontAlgn="base" hangingPunct="1">
        <a:spcBef>
          <a:spcPct val="0"/>
        </a:spcBef>
        <a:spcAft>
          <a:spcPct val="0"/>
        </a:spcAft>
        <a:defRPr sz="3000" b="1">
          <a:solidFill>
            <a:srgbClr val="A30030"/>
          </a:solidFill>
          <a:latin typeface="Arial" charset="0"/>
        </a:defRPr>
      </a:lvl6pPr>
      <a:lvl7pPr marL="914400" algn="l" rtl="0" eaLnBrk="1" fontAlgn="base" hangingPunct="1">
        <a:spcBef>
          <a:spcPct val="0"/>
        </a:spcBef>
        <a:spcAft>
          <a:spcPct val="0"/>
        </a:spcAft>
        <a:defRPr sz="3000" b="1">
          <a:solidFill>
            <a:srgbClr val="A30030"/>
          </a:solidFill>
          <a:latin typeface="Arial" charset="0"/>
        </a:defRPr>
      </a:lvl7pPr>
      <a:lvl8pPr marL="1371600" algn="l" rtl="0" eaLnBrk="1" fontAlgn="base" hangingPunct="1">
        <a:spcBef>
          <a:spcPct val="0"/>
        </a:spcBef>
        <a:spcAft>
          <a:spcPct val="0"/>
        </a:spcAft>
        <a:defRPr sz="3000" b="1">
          <a:solidFill>
            <a:srgbClr val="A30030"/>
          </a:solidFill>
          <a:latin typeface="Arial" charset="0"/>
        </a:defRPr>
      </a:lvl8pPr>
      <a:lvl9pPr marL="1828800" algn="l" rtl="0" eaLnBrk="1" fontAlgn="base" hangingPunct="1">
        <a:spcBef>
          <a:spcPct val="0"/>
        </a:spcBef>
        <a:spcAft>
          <a:spcPct val="0"/>
        </a:spcAft>
        <a:defRPr sz="3000" b="1">
          <a:solidFill>
            <a:srgbClr val="A30030"/>
          </a:solidFill>
          <a:latin typeface="Arial" charset="0"/>
        </a:defRPr>
      </a:lvl9pPr>
    </p:titleStyle>
    <p:bodyStyle>
      <a:lvl1pPr marL="457200" indent="-457200" algn="l" rtl="0" eaLnBrk="1" fontAlgn="base" hangingPunct="1">
        <a:spcBef>
          <a:spcPct val="20000"/>
        </a:spcBef>
        <a:spcAft>
          <a:spcPct val="0"/>
        </a:spcAft>
        <a:buClr>
          <a:srgbClr val="A30030"/>
        </a:buClr>
        <a:buFont typeface="Wingdings 2" pitchFamily="18" charset="2"/>
        <a:buChar char="ö"/>
        <a:defRPr sz="2000">
          <a:solidFill>
            <a:schemeClr val="tx1"/>
          </a:solidFill>
          <a:latin typeface="+mn-lt"/>
          <a:ea typeface="+mn-ea"/>
          <a:cs typeface="+mn-cs"/>
        </a:defRPr>
      </a:lvl1pPr>
      <a:lvl2pPr marL="914400" indent="-342900" algn="l" rtl="0" eaLnBrk="1" fontAlgn="base" hangingPunct="1">
        <a:spcBef>
          <a:spcPct val="20000"/>
        </a:spcBef>
        <a:spcAft>
          <a:spcPct val="0"/>
        </a:spcAft>
        <a:buClr>
          <a:srgbClr val="365099"/>
        </a:buClr>
        <a:buFont typeface="Wingdings 2" pitchFamily="18" charset="2"/>
        <a:buChar char="®"/>
        <a:defRPr sz="1800">
          <a:solidFill>
            <a:schemeClr val="tx1"/>
          </a:solidFill>
          <a:latin typeface="+mn-lt"/>
        </a:defRPr>
      </a:lvl2pPr>
      <a:lvl3pPr marL="1371600" indent="-342900" algn="l" rtl="0" eaLnBrk="1" fontAlgn="base" hangingPunct="1">
        <a:spcBef>
          <a:spcPct val="20000"/>
        </a:spcBef>
        <a:spcAft>
          <a:spcPct val="0"/>
        </a:spcAft>
        <a:buClr>
          <a:srgbClr val="A30030"/>
        </a:buClr>
        <a:buFont typeface="Wingdings" pitchFamily="2" charset="2"/>
        <a:buChar char="§"/>
        <a:defRPr sz="1600">
          <a:solidFill>
            <a:schemeClr val="tx1"/>
          </a:solidFill>
          <a:latin typeface="+mn-lt"/>
        </a:defRPr>
      </a:lvl3pPr>
      <a:lvl4pPr marL="1831975" indent="-346075" algn="l" rtl="0" eaLnBrk="1" fontAlgn="base" hangingPunct="1">
        <a:spcBef>
          <a:spcPct val="20000"/>
        </a:spcBef>
        <a:spcAft>
          <a:spcPct val="0"/>
        </a:spcAft>
        <a:buClr>
          <a:srgbClr val="365099"/>
        </a:buClr>
        <a:buFont typeface="Wingdings 3" pitchFamily="18" charset="2"/>
        <a:buChar char="}"/>
        <a:defRPr sz="1400">
          <a:solidFill>
            <a:schemeClr val="tx1"/>
          </a:solidFill>
          <a:latin typeface="+mn-lt"/>
        </a:defRPr>
      </a:lvl4pPr>
      <a:lvl5pPr marL="21748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5pPr>
      <a:lvl6pPr marL="26320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6pPr>
      <a:lvl7pPr marL="30892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7pPr>
      <a:lvl8pPr marL="35464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8pPr>
      <a:lvl9pPr marL="4003675" indent="-228600" algn="l" rtl="0" eaLnBrk="1" fontAlgn="base" hangingPunct="1">
        <a:spcBef>
          <a:spcPct val="20000"/>
        </a:spcBef>
        <a:spcAft>
          <a:spcPct val="0"/>
        </a:spcAft>
        <a:buClr>
          <a:srgbClr val="A30030"/>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0" y="1905000"/>
            <a:ext cx="6096000" cy="1143000"/>
          </a:xfrm>
        </p:spPr>
        <p:txBody>
          <a:bodyPr/>
          <a:lstStyle/>
          <a:p>
            <a:pPr algn="ctr" eaLnBrk="1" hangingPunct="1"/>
            <a:r>
              <a:rPr lang="en-US" sz="3200" dirty="0" smtClean="0"/>
              <a:t>A Simplified Approach to Complex 5-Axis Milling</a:t>
            </a:r>
          </a:p>
        </p:txBody>
      </p:sp>
      <p:sp>
        <p:nvSpPr>
          <p:cNvPr id="5" name="Rectangle 3"/>
          <p:cNvSpPr txBox="1">
            <a:spLocks noChangeArrowheads="1"/>
          </p:cNvSpPr>
          <p:nvPr/>
        </p:nvSpPr>
        <p:spPr bwMode="auto">
          <a:xfrm>
            <a:off x="685800" y="4190999"/>
            <a:ext cx="7772400" cy="1142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ctr" defTabSz="914400" rtl="0" eaLnBrk="1" fontAlgn="base" latinLnBrk="0" hangingPunct="1">
              <a:lnSpc>
                <a:spcPct val="100000"/>
              </a:lnSpc>
              <a:spcBef>
                <a:spcPct val="20000"/>
              </a:spcBef>
              <a:spcAft>
                <a:spcPct val="0"/>
              </a:spcAft>
              <a:buClr>
                <a:srgbClr val="A30030"/>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DP </a:t>
            </a:r>
            <a:r>
              <a:rPr kumimoji="0" lang="en-US" sz="2000" b="0" i="0" u="none" strike="noStrike" kern="0" cap="none" spc="0" normalizeH="0" baseline="0" noProof="0" dirty="0" smtClean="0">
                <a:ln>
                  <a:noFill/>
                </a:ln>
                <a:solidFill>
                  <a:schemeClr val="tx1"/>
                </a:solidFill>
                <a:effectLst/>
                <a:uLnTx/>
                <a:uFillTx/>
                <a:latin typeface="+mn-lt"/>
                <a:ea typeface="+mn-ea"/>
                <a:cs typeface="+mn-cs"/>
              </a:rPr>
              <a:t>Technology Corp.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Simple Steps</a:t>
            </a:r>
            <a:endParaRPr lang="en-US" dirty="0"/>
          </a:p>
        </p:txBody>
      </p:sp>
      <p:sp>
        <p:nvSpPr>
          <p:cNvPr id="3" name="Content Placeholder 2"/>
          <p:cNvSpPr>
            <a:spLocks noGrp="1"/>
          </p:cNvSpPr>
          <p:nvPr>
            <p:ph idx="1"/>
          </p:nvPr>
        </p:nvSpPr>
        <p:spPr>
          <a:xfrm>
            <a:off x="457200" y="2103440"/>
            <a:ext cx="3886200" cy="513512"/>
          </a:xfrm>
        </p:spPr>
        <p:txBody>
          <a:bodyPr/>
          <a:lstStyle/>
          <a:p>
            <a:pPr>
              <a:buNone/>
            </a:pPr>
            <a:r>
              <a:rPr lang="en-US" b="1" dirty="0" smtClean="0">
                <a:solidFill>
                  <a:srgbClr val="C00000"/>
                </a:solidFill>
              </a:rPr>
              <a:t>1.</a:t>
            </a:r>
            <a:r>
              <a:rPr lang="en-US" dirty="0" smtClean="0"/>
              <a:t>  Define the area to machine</a:t>
            </a:r>
          </a:p>
        </p:txBody>
      </p:sp>
      <p:pic>
        <p:nvPicPr>
          <p:cNvPr id="5" name="Picture 4" descr="Step2-Pattern.png"/>
          <p:cNvPicPr>
            <a:picLocks noChangeAspect="1"/>
          </p:cNvPicPr>
          <p:nvPr/>
        </p:nvPicPr>
        <p:blipFill>
          <a:blip r:embed="rId3" cstate="print"/>
          <a:stretch>
            <a:fillRect/>
          </a:stretch>
        </p:blipFill>
        <p:spPr>
          <a:xfrm>
            <a:off x="4852414" y="2616950"/>
            <a:ext cx="2533566" cy="1675423"/>
          </a:xfrm>
          <a:prstGeom prst="rect">
            <a:avLst/>
          </a:prstGeom>
        </p:spPr>
      </p:pic>
      <p:pic>
        <p:nvPicPr>
          <p:cNvPr id="7" name="Picture 6" descr="Step4-Links.png"/>
          <p:cNvPicPr>
            <a:picLocks noChangeAspect="1"/>
          </p:cNvPicPr>
          <p:nvPr/>
        </p:nvPicPr>
        <p:blipFill>
          <a:blip r:embed="rId4" cstate="print"/>
          <a:stretch>
            <a:fillRect/>
          </a:stretch>
        </p:blipFill>
        <p:spPr>
          <a:xfrm>
            <a:off x="4953001" y="4777560"/>
            <a:ext cx="2339426" cy="1547040"/>
          </a:xfrm>
          <a:prstGeom prst="rect">
            <a:avLst/>
          </a:prstGeom>
        </p:spPr>
      </p:pic>
      <p:sp>
        <p:nvSpPr>
          <p:cNvPr id="8" name="Rectangle 7"/>
          <p:cNvSpPr/>
          <p:nvPr/>
        </p:nvSpPr>
        <p:spPr>
          <a:xfrm>
            <a:off x="4495800" y="2103439"/>
            <a:ext cx="4114800" cy="369332"/>
          </a:xfrm>
          <a:prstGeom prst="rect">
            <a:avLst/>
          </a:prstGeom>
        </p:spPr>
        <p:txBody>
          <a:bodyPr wrap="square">
            <a:spAutoFit/>
          </a:bodyPr>
          <a:lstStyle/>
          <a:p>
            <a:pPr algn="l"/>
            <a:r>
              <a:rPr lang="en-US" b="1" dirty="0" smtClean="0">
                <a:solidFill>
                  <a:srgbClr val="C00000"/>
                </a:solidFill>
              </a:rPr>
              <a:t>2.</a:t>
            </a:r>
            <a:r>
              <a:rPr lang="en-US" dirty="0" smtClean="0"/>
              <a:t>  Define the shape of the tool path</a:t>
            </a:r>
          </a:p>
        </p:txBody>
      </p:sp>
      <p:sp>
        <p:nvSpPr>
          <p:cNvPr id="9" name="Rectangle 8"/>
          <p:cNvSpPr/>
          <p:nvPr/>
        </p:nvSpPr>
        <p:spPr>
          <a:xfrm>
            <a:off x="457200" y="4369341"/>
            <a:ext cx="3886200" cy="369332"/>
          </a:xfrm>
          <a:prstGeom prst="rect">
            <a:avLst/>
          </a:prstGeom>
        </p:spPr>
        <p:txBody>
          <a:bodyPr wrap="square">
            <a:spAutoFit/>
          </a:bodyPr>
          <a:lstStyle/>
          <a:p>
            <a:pPr marL="342900" indent="-342900" algn="l"/>
            <a:r>
              <a:rPr lang="en-US" b="1" dirty="0" smtClean="0">
                <a:solidFill>
                  <a:srgbClr val="C00000"/>
                </a:solidFill>
              </a:rPr>
              <a:t>3.</a:t>
            </a:r>
            <a:r>
              <a:rPr lang="en-US" dirty="0" smtClean="0"/>
              <a:t>  Define the tool orientation</a:t>
            </a:r>
          </a:p>
        </p:txBody>
      </p:sp>
      <p:sp>
        <p:nvSpPr>
          <p:cNvPr id="10" name="Rectangle 9"/>
          <p:cNvSpPr/>
          <p:nvPr/>
        </p:nvSpPr>
        <p:spPr>
          <a:xfrm>
            <a:off x="4495800" y="4347071"/>
            <a:ext cx="4114800" cy="369332"/>
          </a:xfrm>
          <a:prstGeom prst="rect">
            <a:avLst/>
          </a:prstGeom>
        </p:spPr>
        <p:txBody>
          <a:bodyPr wrap="square">
            <a:spAutoFit/>
          </a:bodyPr>
          <a:lstStyle/>
          <a:p>
            <a:pPr algn="l"/>
            <a:r>
              <a:rPr lang="en-US" b="1" dirty="0" smtClean="0">
                <a:solidFill>
                  <a:srgbClr val="C00000"/>
                </a:solidFill>
              </a:rPr>
              <a:t>4.</a:t>
            </a:r>
            <a:r>
              <a:rPr lang="en-US" dirty="0" smtClean="0"/>
              <a:t>  Define the transitions between cuts</a:t>
            </a:r>
            <a:endParaRPr lang="en-US" dirty="0"/>
          </a:p>
        </p:txBody>
      </p:sp>
      <p:pic>
        <p:nvPicPr>
          <p:cNvPr id="11" name="Picture 10" descr="Step1-Area.png"/>
          <p:cNvPicPr>
            <a:picLocks noChangeAspect="1"/>
          </p:cNvPicPr>
          <p:nvPr/>
        </p:nvPicPr>
        <p:blipFill>
          <a:blip r:embed="rId5" cstate="print"/>
          <a:stretch>
            <a:fillRect/>
          </a:stretch>
        </p:blipFill>
        <p:spPr>
          <a:xfrm>
            <a:off x="762000" y="2679884"/>
            <a:ext cx="2438400" cy="1612490"/>
          </a:xfrm>
          <a:prstGeom prst="rect">
            <a:avLst/>
          </a:prstGeom>
        </p:spPr>
      </p:pic>
      <p:pic>
        <p:nvPicPr>
          <p:cNvPr id="12" name="Picture 11" descr="Step3-Tool.png"/>
          <p:cNvPicPr>
            <a:picLocks noChangeAspect="1"/>
          </p:cNvPicPr>
          <p:nvPr/>
        </p:nvPicPr>
        <p:blipFill>
          <a:blip r:embed="rId6" cstate="print"/>
          <a:stretch>
            <a:fillRect/>
          </a:stretch>
        </p:blipFill>
        <p:spPr>
          <a:xfrm>
            <a:off x="813814" y="4861326"/>
            <a:ext cx="2443213" cy="16156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Define the area to machine</a:t>
            </a:r>
            <a:endParaRPr lang="en-US" dirty="0"/>
          </a:p>
        </p:txBody>
      </p:sp>
      <p:sp>
        <p:nvSpPr>
          <p:cNvPr id="3" name="Content Placeholder 2"/>
          <p:cNvSpPr>
            <a:spLocks noGrp="1"/>
          </p:cNvSpPr>
          <p:nvPr>
            <p:ph idx="1"/>
          </p:nvPr>
        </p:nvSpPr>
        <p:spPr>
          <a:xfrm>
            <a:off x="457200" y="2103439"/>
            <a:ext cx="4648200" cy="2119591"/>
          </a:xfrm>
        </p:spPr>
        <p:txBody>
          <a:bodyPr/>
          <a:lstStyle/>
          <a:p>
            <a:r>
              <a:rPr lang="en-US" dirty="0" smtClean="0"/>
              <a:t>Select and save areas to machine as a single feature</a:t>
            </a:r>
          </a:p>
          <a:p>
            <a:r>
              <a:rPr lang="en-US" dirty="0" smtClean="0"/>
              <a:t>Create multiple features on a single model</a:t>
            </a:r>
          </a:p>
        </p:txBody>
      </p:sp>
      <p:pic>
        <p:nvPicPr>
          <p:cNvPr id="3074" name="Picture 2"/>
          <p:cNvPicPr>
            <a:picLocks noChangeAspect="1" noChangeArrowheads="1"/>
          </p:cNvPicPr>
          <p:nvPr/>
        </p:nvPicPr>
        <p:blipFill>
          <a:blip r:embed="rId3" cstate="print"/>
          <a:stretch>
            <a:fillRect/>
          </a:stretch>
        </p:blipFill>
        <p:spPr bwMode="auto">
          <a:xfrm>
            <a:off x="5029200" y="2103439"/>
            <a:ext cx="3608976" cy="355246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tretch>
            <a:fillRect/>
          </a:stretch>
        </p:blipFill>
        <p:spPr bwMode="auto">
          <a:xfrm>
            <a:off x="706157" y="3962400"/>
            <a:ext cx="2071560" cy="189812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tretch>
            <a:fillRect/>
          </a:stretch>
        </p:blipFill>
        <p:spPr bwMode="auto">
          <a:xfrm>
            <a:off x="2778125" y="3657802"/>
            <a:ext cx="2202725" cy="220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FreeForm</a:t>
            </a:r>
            <a:r>
              <a:rPr lang="en-US" dirty="0" smtClean="0"/>
              <a:t> Features</a:t>
            </a:r>
            <a:endParaRPr lang="en-US" dirty="0"/>
          </a:p>
        </p:txBody>
      </p:sp>
      <p:sp>
        <p:nvSpPr>
          <p:cNvPr id="5" name="Content Placeholder 2"/>
          <p:cNvSpPr>
            <a:spLocks noGrp="1"/>
          </p:cNvSpPr>
          <p:nvPr>
            <p:ph idx="1"/>
          </p:nvPr>
        </p:nvSpPr>
        <p:spPr>
          <a:xfrm>
            <a:off x="457200" y="2104135"/>
            <a:ext cx="3276600" cy="3916440"/>
          </a:xfrm>
        </p:spPr>
        <p:txBody>
          <a:bodyPr/>
          <a:lstStyle/>
          <a:p>
            <a:r>
              <a:rPr lang="en-US" dirty="0" smtClean="0"/>
              <a:t>Select the surfaces to machine (green)</a:t>
            </a:r>
          </a:p>
          <a:p>
            <a:r>
              <a:rPr lang="en-US" dirty="0" smtClean="0"/>
              <a:t>Select the surfaces to avoid (red)</a:t>
            </a:r>
          </a:p>
        </p:txBody>
      </p:sp>
      <p:pic>
        <p:nvPicPr>
          <p:cNvPr id="6" name="Picture 3"/>
          <p:cNvPicPr>
            <a:picLocks noChangeAspect="1" noChangeArrowheads="1"/>
          </p:cNvPicPr>
          <p:nvPr/>
        </p:nvPicPr>
        <p:blipFill>
          <a:blip r:embed="rId3" cstate="print"/>
          <a:stretch>
            <a:fillRect/>
          </a:stretch>
        </p:blipFill>
        <p:spPr bwMode="auto">
          <a:xfrm>
            <a:off x="5334000" y="2104135"/>
            <a:ext cx="3200185" cy="311706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tretch>
            <a:fillRect/>
          </a:stretch>
        </p:blipFill>
        <p:spPr bwMode="auto">
          <a:xfrm>
            <a:off x="3651426" y="2819400"/>
            <a:ext cx="2215974" cy="30933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feature-based machining</a:t>
            </a:r>
            <a:endParaRPr lang="en-US" dirty="0"/>
          </a:p>
        </p:txBody>
      </p:sp>
      <p:sp>
        <p:nvSpPr>
          <p:cNvPr id="3" name="Content Placeholder 2"/>
          <p:cNvSpPr>
            <a:spLocks noGrp="1"/>
          </p:cNvSpPr>
          <p:nvPr>
            <p:ph idx="1"/>
          </p:nvPr>
        </p:nvSpPr>
        <p:spPr>
          <a:xfrm>
            <a:off x="457200" y="2103440"/>
            <a:ext cx="4114800" cy="3916361"/>
          </a:xfrm>
        </p:spPr>
        <p:txBody>
          <a:bodyPr/>
          <a:lstStyle/>
          <a:p>
            <a:r>
              <a:rPr lang="en-US" dirty="0" smtClean="0"/>
              <a:t>Add or remove surfaces/faces from a feature at any time</a:t>
            </a:r>
          </a:p>
          <a:p>
            <a:r>
              <a:rPr lang="en-US" dirty="0" err="1" smtClean="0"/>
              <a:t>Toolpath</a:t>
            </a:r>
            <a:r>
              <a:rPr lang="en-US" dirty="0" smtClean="0"/>
              <a:t> is associated with the feature</a:t>
            </a:r>
          </a:p>
          <a:p>
            <a:r>
              <a:rPr lang="en-US" dirty="0" smtClean="0"/>
              <a:t>Editing a feature automatically updates the </a:t>
            </a:r>
            <a:r>
              <a:rPr lang="en-US" dirty="0" err="1" smtClean="0"/>
              <a:t>toolpath</a:t>
            </a:r>
            <a:endParaRPr lang="en-US" dirty="0" smtClean="0"/>
          </a:p>
        </p:txBody>
      </p:sp>
      <p:pic>
        <p:nvPicPr>
          <p:cNvPr id="2051" name="Picture 3"/>
          <p:cNvPicPr>
            <a:picLocks noChangeAspect="1" noChangeArrowheads="1"/>
          </p:cNvPicPr>
          <p:nvPr/>
        </p:nvPicPr>
        <p:blipFill>
          <a:blip r:embed="rId3" cstate="print"/>
          <a:stretch>
            <a:fillRect/>
          </a:stretch>
        </p:blipFill>
        <p:spPr bwMode="auto">
          <a:xfrm>
            <a:off x="4834356" y="4190294"/>
            <a:ext cx="3700044" cy="195217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tretch>
            <a:fillRect/>
          </a:stretch>
        </p:blipFill>
        <p:spPr bwMode="auto">
          <a:xfrm>
            <a:off x="4834356" y="1982538"/>
            <a:ext cx="3700044" cy="1827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Define the shape of the tool path</a:t>
            </a:r>
            <a:endParaRPr lang="en-US" dirty="0"/>
          </a:p>
        </p:txBody>
      </p:sp>
      <p:sp>
        <p:nvSpPr>
          <p:cNvPr id="3" name="Content Placeholder 2"/>
          <p:cNvSpPr>
            <a:spLocks noGrp="1"/>
          </p:cNvSpPr>
          <p:nvPr>
            <p:ph idx="1"/>
          </p:nvPr>
        </p:nvSpPr>
        <p:spPr>
          <a:xfrm>
            <a:off x="457200" y="2103440"/>
            <a:ext cx="4114800" cy="3916361"/>
          </a:xfrm>
        </p:spPr>
        <p:txBody>
          <a:bodyPr/>
          <a:lstStyle/>
          <a:p>
            <a:r>
              <a:rPr lang="en-US" dirty="0" smtClean="0"/>
              <a:t>Choose from a variety of options:</a:t>
            </a:r>
          </a:p>
          <a:p>
            <a:pPr lvl="1"/>
            <a:r>
              <a:rPr lang="en-US" sz="2000" dirty="0" smtClean="0"/>
              <a:t>Parametric</a:t>
            </a:r>
          </a:p>
          <a:p>
            <a:pPr lvl="1"/>
            <a:r>
              <a:rPr lang="en-US" sz="2000" dirty="0" smtClean="0"/>
              <a:t>Projected parametric</a:t>
            </a:r>
          </a:p>
          <a:p>
            <a:pPr lvl="1"/>
            <a:r>
              <a:rPr lang="en-US" sz="2000" dirty="0" smtClean="0"/>
              <a:t>Spiral</a:t>
            </a:r>
          </a:p>
          <a:p>
            <a:pPr lvl="1"/>
            <a:r>
              <a:rPr lang="en-US" sz="2000" dirty="0" smtClean="0"/>
              <a:t>Planar along a vector</a:t>
            </a:r>
          </a:p>
          <a:p>
            <a:pPr lvl="1"/>
            <a:r>
              <a:rPr lang="en-US" sz="2000" dirty="0" smtClean="0"/>
              <a:t>Planar along a curve</a:t>
            </a:r>
          </a:p>
          <a:p>
            <a:pPr lvl="1"/>
            <a:r>
              <a:rPr lang="en-US" sz="2000" dirty="0" smtClean="0"/>
              <a:t>Offset</a:t>
            </a:r>
            <a:endParaRPr lang="en-US" sz="2000" dirty="0"/>
          </a:p>
        </p:txBody>
      </p:sp>
      <p:pic>
        <p:nvPicPr>
          <p:cNvPr id="5122" name="Picture 2"/>
          <p:cNvPicPr>
            <a:picLocks noChangeAspect="1" noChangeArrowheads="1"/>
          </p:cNvPicPr>
          <p:nvPr/>
        </p:nvPicPr>
        <p:blipFill>
          <a:blip r:embed="rId3" cstate="print"/>
          <a:stretch>
            <a:fillRect/>
          </a:stretch>
        </p:blipFill>
        <p:spPr bwMode="auto">
          <a:xfrm>
            <a:off x="4343400" y="2227845"/>
            <a:ext cx="4168569" cy="3130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Parametric</a:t>
            </a:r>
            <a:endParaRPr lang="en-US" dirty="0"/>
          </a:p>
        </p:txBody>
      </p:sp>
      <p:sp>
        <p:nvSpPr>
          <p:cNvPr id="3" name="Content Placeholder 2"/>
          <p:cNvSpPr>
            <a:spLocks noGrp="1"/>
          </p:cNvSpPr>
          <p:nvPr>
            <p:ph idx="1"/>
          </p:nvPr>
        </p:nvSpPr>
        <p:spPr>
          <a:xfrm>
            <a:off x="457200" y="2103440"/>
            <a:ext cx="4495800" cy="3916361"/>
          </a:xfrm>
        </p:spPr>
        <p:txBody>
          <a:bodyPr/>
          <a:lstStyle/>
          <a:p>
            <a:r>
              <a:rPr lang="en-US" dirty="0" smtClean="0"/>
              <a:t>The </a:t>
            </a:r>
            <a:r>
              <a:rPr lang="en-US" dirty="0" err="1" smtClean="0"/>
              <a:t>toolpath</a:t>
            </a:r>
            <a:r>
              <a:rPr lang="en-US" dirty="0" smtClean="0"/>
              <a:t> follows the flow lines of the surfaces</a:t>
            </a:r>
          </a:p>
          <a:p>
            <a:r>
              <a:rPr lang="en-US" dirty="0" smtClean="0"/>
              <a:t>2 types of parametric tool path:</a:t>
            </a:r>
          </a:p>
          <a:p>
            <a:pPr lvl="1"/>
            <a:r>
              <a:rPr lang="en-US" sz="2000" dirty="0" smtClean="0"/>
              <a:t>Use a surface on the model</a:t>
            </a:r>
          </a:p>
          <a:p>
            <a:pPr lvl="1"/>
            <a:r>
              <a:rPr lang="en-US" sz="2000" dirty="0" smtClean="0"/>
              <a:t>Project the flow lines from a separate surface</a:t>
            </a:r>
            <a:endParaRPr lang="en-US" sz="2000" dirty="0"/>
          </a:p>
        </p:txBody>
      </p:sp>
      <p:pic>
        <p:nvPicPr>
          <p:cNvPr id="4" name="Picture 4"/>
          <p:cNvPicPr>
            <a:picLocks noChangeAspect="1" noChangeArrowheads="1"/>
          </p:cNvPicPr>
          <p:nvPr/>
        </p:nvPicPr>
        <p:blipFill>
          <a:blip r:embed="rId3" cstate="print"/>
          <a:stretch>
            <a:fillRect/>
          </a:stretch>
        </p:blipFill>
        <p:spPr bwMode="auto">
          <a:xfrm>
            <a:off x="4953000" y="2354727"/>
            <a:ext cx="3626333" cy="31694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about projection surfaces</a:t>
            </a:r>
            <a:endParaRPr lang="en-US" dirty="0"/>
          </a:p>
        </p:txBody>
      </p:sp>
      <p:sp>
        <p:nvSpPr>
          <p:cNvPr id="3" name="Content Placeholder 2"/>
          <p:cNvSpPr>
            <a:spLocks noGrp="1"/>
          </p:cNvSpPr>
          <p:nvPr>
            <p:ph idx="1"/>
          </p:nvPr>
        </p:nvSpPr>
        <p:spPr>
          <a:xfrm>
            <a:off x="457200" y="2103440"/>
            <a:ext cx="4038600" cy="3916361"/>
          </a:xfrm>
        </p:spPr>
        <p:txBody>
          <a:bodyPr/>
          <a:lstStyle/>
          <a:p>
            <a:r>
              <a:rPr lang="en-US" dirty="0" smtClean="0"/>
              <a:t>A projection surface can overcome problems with misaligned faces in the CAD model</a:t>
            </a:r>
          </a:p>
          <a:p>
            <a:r>
              <a:rPr lang="en-US" dirty="0" smtClean="0"/>
              <a:t>The Knitted Surface tool creates a single surface from multiple faces on a solid</a:t>
            </a:r>
          </a:p>
          <a:p>
            <a:pPr marL="457200" lvl="1" indent="-457200">
              <a:buClr>
                <a:srgbClr val="A30030"/>
              </a:buClr>
              <a:buFont typeface="Wingdings 2" pitchFamily="18" charset="2"/>
              <a:buChar char="ö"/>
            </a:pPr>
            <a:r>
              <a:rPr lang="en-US" sz="2000" dirty="0" smtClean="0"/>
              <a:t>Flow lines are smooth and continuous</a:t>
            </a:r>
          </a:p>
        </p:txBody>
      </p:sp>
      <p:pic>
        <p:nvPicPr>
          <p:cNvPr id="6146" name="Picture 2"/>
          <p:cNvPicPr>
            <a:picLocks noChangeAspect="1" noChangeArrowheads="1"/>
          </p:cNvPicPr>
          <p:nvPr/>
        </p:nvPicPr>
        <p:blipFill>
          <a:blip r:embed="rId3" cstate="print"/>
          <a:stretch>
            <a:fillRect/>
          </a:stretch>
        </p:blipFill>
        <p:spPr bwMode="auto">
          <a:xfrm>
            <a:off x="4419600" y="2616951"/>
            <a:ext cx="2514600" cy="23583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tretch>
            <a:fillRect/>
          </a:stretch>
        </p:blipFill>
        <p:spPr bwMode="auto">
          <a:xfrm>
            <a:off x="6705600" y="4358636"/>
            <a:ext cx="1904999" cy="1473826"/>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tretch>
            <a:fillRect/>
          </a:stretch>
        </p:blipFill>
        <p:spPr bwMode="auto">
          <a:xfrm>
            <a:off x="6780386" y="1600200"/>
            <a:ext cx="1830214" cy="1248424"/>
          </a:xfrm>
          <a:prstGeom prst="rect">
            <a:avLst/>
          </a:prstGeom>
          <a:noFill/>
          <a:ln w="9525">
            <a:noFill/>
            <a:miter lim="800000"/>
            <a:headEnd/>
            <a:tailEnd/>
          </a:ln>
        </p:spPr>
      </p:pic>
      <p:sp>
        <p:nvSpPr>
          <p:cNvPr id="9" name="Bent Arrow 8"/>
          <p:cNvSpPr/>
          <p:nvPr/>
        </p:nvSpPr>
        <p:spPr bwMode="auto">
          <a:xfrm>
            <a:off x="5638800" y="2103437"/>
            <a:ext cx="1066800" cy="1224056"/>
          </a:xfrm>
          <a:prstGeom prst="bentArrow">
            <a:avLst>
              <a:gd name="adj1" fmla="val 22009"/>
              <a:gd name="adj2" fmla="val 25000"/>
              <a:gd name="adj3" fmla="val 25000"/>
              <a:gd name="adj4" fmla="val 43750"/>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7467600" y="3124200"/>
            <a:ext cx="381000" cy="855400"/>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6148" name="Picture 4" descr="C:\Users\annm\AppData\Local\Microsoft\Windows\Temporary Internet Files\Content.IE5\E6RV9P1E\MC900441310[1].png"/>
          <p:cNvPicPr>
            <a:picLocks noChangeAspect="1" noChangeArrowheads="1"/>
          </p:cNvPicPr>
          <p:nvPr/>
        </p:nvPicPr>
        <p:blipFill>
          <a:blip r:embed="rId6" cstate="print"/>
          <a:stretch>
            <a:fillRect/>
          </a:stretch>
        </p:blipFill>
        <p:spPr bwMode="auto">
          <a:xfrm>
            <a:off x="7887071" y="4191000"/>
            <a:ext cx="611015" cy="611015"/>
          </a:xfrm>
          <a:prstGeom prst="rect">
            <a:avLst/>
          </a:prstGeom>
          <a:noFill/>
        </p:spPr>
      </p:pic>
      <p:pic>
        <p:nvPicPr>
          <p:cNvPr id="6149" name="Picture 5" descr="C:\Users\annm\AppData\Local\Microsoft\Windows\Temporary Internet Files\Content.IE5\E6RV9P1E\MC900432546[1].png"/>
          <p:cNvPicPr>
            <a:picLocks noChangeAspect="1" noChangeArrowheads="1"/>
          </p:cNvPicPr>
          <p:nvPr/>
        </p:nvPicPr>
        <p:blipFill>
          <a:blip r:embed="rId7" cstate="print"/>
          <a:stretch>
            <a:fillRect/>
          </a:stretch>
        </p:blipFill>
        <p:spPr bwMode="auto">
          <a:xfrm>
            <a:off x="7867650" y="1368626"/>
            <a:ext cx="590550" cy="5905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a:t>
            </a:r>
            <a:endParaRPr lang="en-US" dirty="0"/>
          </a:p>
        </p:txBody>
      </p:sp>
      <p:sp>
        <p:nvSpPr>
          <p:cNvPr id="3" name="Content Placeholder 2"/>
          <p:cNvSpPr>
            <a:spLocks noGrp="1"/>
          </p:cNvSpPr>
          <p:nvPr>
            <p:ph idx="1"/>
          </p:nvPr>
        </p:nvSpPr>
        <p:spPr>
          <a:xfrm>
            <a:off x="457200" y="2103440"/>
            <a:ext cx="4114800" cy="3916361"/>
          </a:xfrm>
        </p:spPr>
        <p:txBody>
          <a:bodyPr/>
          <a:lstStyle/>
          <a:p>
            <a:r>
              <a:rPr lang="en-US" dirty="0" smtClean="0"/>
              <a:t>Spiral tool path projects a continuous spiral pattern onto the machining area</a:t>
            </a:r>
          </a:p>
          <a:p>
            <a:r>
              <a:rPr lang="en-US" dirty="0" smtClean="0"/>
              <a:t>This pattern requires a closed shape</a:t>
            </a:r>
          </a:p>
        </p:txBody>
      </p:sp>
      <p:pic>
        <p:nvPicPr>
          <p:cNvPr id="1026" name="Picture 2"/>
          <p:cNvPicPr>
            <a:picLocks noChangeAspect="1" noChangeArrowheads="1"/>
          </p:cNvPicPr>
          <p:nvPr/>
        </p:nvPicPr>
        <p:blipFill>
          <a:blip r:embed="rId3" cstate="print"/>
          <a:stretch>
            <a:fillRect/>
          </a:stretch>
        </p:blipFill>
        <p:spPr bwMode="auto">
          <a:xfrm>
            <a:off x="4533257" y="1906408"/>
            <a:ext cx="3934709" cy="3046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tretch>
            <a:fillRect/>
          </a:stretch>
        </p:blipFill>
        <p:spPr bwMode="auto">
          <a:xfrm>
            <a:off x="4214892" y="3936529"/>
            <a:ext cx="3681120" cy="208327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Planar</a:t>
            </a:r>
            <a:endParaRPr lang="en-US" dirty="0"/>
          </a:p>
        </p:txBody>
      </p:sp>
      <p:sp>
        <p:nvSpPr>
          <p:cNvPr id="3" name="Content Placeholder 2"/>
          <p:cNvSpPr>
            <a:spLocks noGrp="1"/>
          </p:cNvSpPr>
          <p:nvPr>
            <p:ph idx="1"/>
          </p:nvPr>
        </p:nvSpPr>
        <p:spPr>
          <a:xfrm>
            <a:off x="457200" y="2103440"/>
            <a:ext cx="4495800" cy="3916361"/>
          </a:xfrm>
        </p:spPr>
        <p:txBody>
          <a:bodyPr/>
          <a:lstStyle/>
          <a:p>
            <a:r>
              <a:rPr lang="en-US" dirty="0" smtClean="0"/>
              <a:t>Planar tool path creates a uniformly spaced </a:t>
            </a:r>
            <a:r>
              <a:rPr lang="en-US" dirty="0" err="1" smtClean="0"/>
              <a:t>stepover</a:t>
            </a:r>
            <a:r>
              <a:rPr lang="en-US" dirty="0" smtClean="0"/>
              <a:t> based on a set of calculated planes that slice through the part</a:t>
            </a:r>
          </a:p>
          <a:p>
            <a:r>
              <a:rPr lang="en-US" dirty="0" smtClean="0"/>
              <a:t>2 types of planar tool path:</a:t>
            </a:r>
          </a:p>
          <a:p>
            <a:pPr lvl="1"/>
            <a:r>
              <a:rPr lang="en-US" sz="2000" dirty="0" smtClean="0"/>
              <a:t>Along a linear path</a:t>
            </a:r>
          </a:p>
          <a:p>
            <a:pPr lvl="1"/>
            <a:r>
              <a:rPr lang="en-US" sz="2000" dirty="0" smtClean="0"/>
              <a:t>Along a curved path</a:t>
            </a:r>
          </a:p>
          <a:p>
            <a:endParaRPr lang="en-US" dirty="0"/>
          </a:p>
        </p:txBody>
      </p:sp>
      <p:pic>
        <p:nvPicPr>
          <p:cNvPr id="4" name="Picture 3"/>
          <p:cNvPicPr>
            <a:picLocks noChangeAspect="1" noChangeArrowheads="1"/>
          </p:cNvPicPr>
          <p:nvPr/>
        </p:nvPicPr>
        <p:blipFill>
          <a:blip r:embed="rId4" cstate="print"/>
          <a:stretch>
            <a:fillRect/>
          </a:stretch>
        </p:blipFill>
        <p:spPr bwMode="auto">
          <a:xfrm>
            <a:off x="6477000" y="1300520"/>
            <a:ext cx="2117909" cy="289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Offset</a:t>
            </a:r>
            <a:endParaRPr lang="en-US" dirty="0"/>
          </a:p>
        </p:txBody>
      </p:sp>
      <p:sp>
        <p:nvSpPr>
          <p:cNvPr id="3" name="Content Placeholder 2"/>
          <p:cNvSpPr>
            <a:spLocks noGrp="1"/>
          </p:cNvSpPr>
          <p:nvPr>
            <p:ph idx="1"/>
          </p:nvPr>
        </p:nvSpPr>
        <p:spPr>
          <a:xfrm>
            <a:off x="457200" y="2103437"/>
            <a:ext cx="4495800" cy="3916361"/>
          </a:xfrm>
        </p:spPr>
        <p:txBody>
          <a:bodyPr/>
          <a:lstStyle/>
          <a:p>
            <a:r>
              <a:rPr lang="en-US" dirty="0" smtClean="0"/>
              <a:t>The boundary of the area is offset to create a concentric pattern</a:t>
            </a:r>
          </a:p>
          <a:p>
            <a:r>
              <a:rPr lang="en-US" dirty="0" smtClean="0"/>
              <a:t>Machine from the outside in or from the inside out</a:t>
            </a:r>
            <a:endParaRPr lang="en-US" dirty="0"/>
          </a:p>
        </p:txBody>
      </p:sp>
      <p:pic>
        <p:nvPicPr>
          <p:cNvPr id="4" name="Picture 3"/>
          <p:cNvPicPr>
            <a:picLocks noChangeAspect="1" noChangeArrowheads="1"/>
          </p:cNvPicPr>
          <p:nvPr/>
        </p:nvPicPr>
        <p:blipFill>
          <a:blip r:embed="rId3" cstate="print"/>
          <a:stretch>
            <a:fillRect/>
          </a:stretch>
        </p:blipFill>
        <p:spPr bwMode="auto">
          <a:xfrm>
            <a:off x="4953000" y="1752600"/>
            <a:ext cx="3681121"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5-Axis Machining</a:t>
            </a:r>
            <a:endParaRPr lang="en-US" dirty="0"/>
          </a:p>
        </p:txBody>
      </p:sp>
      <p:sp>
        <p:nvSpPr>
          <p:cNvPr id="3" name="Content Placeholder 2"/>
          <p:cNvSpPr>
            <a:spLocks noGrp="1"/>
          </p:cNvSpPr>
          <p:nvPr>
            <p:ph idx="1"/>
          </p:nvPr>
        </p:nvSpPr>
        <p:spPr>
          <a:xfrm>
            <a:off x="457200" y="2103440"/>
            <a:ext cx="4191000" cy="3916361"/>
          </a:xfrm>
        </p:spPr>
        <p:txBody>
          <a:bodyPr/>
          <a:lstStyle/>
          <a:p>
            <a:r>
              <a:rPr lang="en-US" dirty="0" smtClean="0"/>
              <a:t>Single setup</a:t>
            </a:r>
          </a:p>
          <a:p>
            <a:r>
              <a:rPr lang="en-US" dirty="0" smtClean="0"/>
              <a:t>Better accuracy</a:t>
            </a:r>
          </a:p>
          <a:p>
            <a:r>
              <a:rPr lang="en-US" dirty="0" smtClean="0"/>
              <a:t>Expanded range of part types</a:t>
            </a:r>
          </a:p>
          <a:p>
            <a:r>
              <a:rPr lang="en-US" dirty="0" smtClean="0"/>
              <a:t>More creativity in the cut</a:t>
            </a:r>
            <a:endParaRPr lang="en-US" dirty="0"/>
          </a:p>
        </p:txBody>
      </p:sp>
      <p:pic>
        <p:nvPicPr>
          <p:cNvPr id="1026" name="Picture 2"/>
          <p:cNvPicPr>
            <a:picLocks noChangeAspect="1" noChangeArrowheads="1"/>
          </p:cNvPicPr>
          <p:nvPr/>
        </p:nvPicPr>
        <p:blipFill>
          <a:blip r:embed="rId3" cstate="print"/>
          <a:stretch>
            <a:fillRect/>
          </a:stretch>
        </p:blipFill>
        <p:spPr bwMode="auto">
          <a:xfrm>
            <a:off x="4444712" y="2103436"/>
            <a:ext cx="4110001" cy="3078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Define the tool axis orientation</a:t>
            </a:r>
            <a:endParaRPr lang="en-US" dirty="0"/>
          </a:p>
        </p:txBody>
      </p:sp>
      <p:sp>
        <p:nvSpPr>
          <p:cNvPr id="3" name="Content Placeholder 2"/>
          <p:cNvSpPr>
            <a:spLocks noGrp="1"/>
          </p:cNvSpPr>
          <p:nvPr>
            <p:ph idx="1"/>
          </p:nvPr>
        </p:nvSpPr>
        <p:spPr>
          <a:xfrm>
            <a:off x="457200" y="2103440"/>
            <a:ext cx="3962400" cy="3916361"/>
          </a:xfrm>
        </p:spPr>
        <p:txBody>
          <a:bodyPr/>
          <a:lstStyle/>
          <a:p>
            <a:r>
              <a:rPr lang="en-US" dirty="0" smtClean="0"/>
              <a:t>Choose from a variety of options:</a:t>
            </a:r>
          </a:p>
          <a:p>
            <a:pPr lvl="1"/>
            <a:r>
              <a:rPr lang="en-US" sz="2000" dirty="0" smtClean="0"/>
              <a:t>Normal to the model</a:t>
            </a:r>
          </a:p>
          <a:p>
            <a:pPr lvl="1"/>
            <a:r>
              <a:rPr lang="en-US" sz="2000" dirty="0" smtClean="0"/>
              <a:t>Perpendicular to a projected surface</a:t>
            </a:r>
          </a:p>
          <a:p>
            <a:pPr lvl="1"/>
            <a:r>
              <a:rPr lang="en-US" sz="2000" dirty="0" smtClean="0"/>
              <a:t>Through a point</a:t>
            </a:r>
          </a:p>
          <a:p>
            <a:pPr lvl="1"/>
            <a:r>
              <a:rPr lang="en-US" sz="2000" dirty="0" smtClean="0"/>
              <a:t>From a fixed vector</a:t>
            </a:r>
          </a:p>
          <a:p>
            <a:pPr lvl="1"/>
            <a:r>
              <a:rPr lang="en-US" sz="2000" dirty="0" smtClean="0"/>
              <a:t>From a profile</a:t>
            </a:r>
            <a:endParaRPr lang="en-US" sz="2000" dirty="0"/>
          </a:p>
        </p:txBody>
      </p:sp>
      <p:pic>
        <p:nvPicPr>
          <p:cNvPr id="1026" name="Picture 2"/>
          <p:cNvPicPr>
            <a:picLocks noChangeAspect="1" noChangeArrowheads="1"/>
          </p:cNvPicPr>
          <p:nvPr/>
        </p:nvPicPr>
        <p:blipFill>
          <a:blip r:embed="rId3" cstate="print"/>
          <a:stretch>
            <a:fillRect/>
          </a:stretch>
        </p:blipFill>
        <p:spPr bwMode="auto">
          <a:xfrm>
            <a:off x="4234314" y="2272254"/>
            <a:ext cx="4297665" cy="2909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the tool normal to the model</a:t>
            </a:r>
            <a:endParaRPr lang="en-US" dirty="0"/>
          </a:p>
        </p:txBody>
      </p:sp>
      <p:sp>
        <p:nvSpPr>
          <p:cNvPr id="3" name="Content Placeholder 2"/>
          <p:cNvSpPr>
            <a:spLocks noGrp="1"/>
          </p:cNvSpPr>
          <p:nvPr>
            <p:ph idx="1"/>
          </p:nvPr>
        </p:nvSpPr>
        <p:spPr>
          <a:xfrm>
            <a:off x="457200" y="2103440"/>
            <a:ext cx="4419600" cy="3916361"/>
          </a:xfrm>
        </p:spPr>
        <p:txBody>
          <a:bodyPr/>
          <a:lstStyle/>
          <a:p>
            <a:r>
              <a:rPr lang="en-US" dirty="0" smtClean="0"/>
              <a:t>The tool axis is always perpendicular to the model surfaces</a:t>
            </a:r>
            <a:endParaRPr lang="en-US" dirty="0"/>
          </a:p>
        </p:txBody>
      </p:sp>
      <p:pic>
        <p:nvPicPr>
          <p:cNvPr id="4" name="Picture 2"/>
          <p:cNvPicPr>
            <a:picLocks noChangeAspect="1" noChangeArrowheads="1"/>
          </p:cNvPicPr>
          <p:nvPr/>
        </p:nvPicPr>
        <p:blipFill>
          <a:blip r:embed="rId3" cstate="print"/>
          <a:stretch>
            <a:fillRect/>
          </a:stretch>
        </p:blipFill>
        <p:spPr bwMode="auto">
          <a:xfrm>
            <a:off x="5105400" y="2103438"/>
            <a:ext cx="3448574" cy="3230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Perpendicular to a projected surface</a:t>
            </a:r>
            <a:endParaRPr lang="en-US" dirty="0"/>
          </a:p>
        </p:txBody>
      </p:sp>
      <p:sp>
        <p:nvSpPr>
          <p:cNvPr id="3" name="Content Placeholder 2"/>
          <p:cNvSpPr>
            <a:spLocks noGrp="1"/>
          </p:cNvSpPr>
          <p:nvPr>
            <p:ph idx="1"/>
          </p:nvPr>
        </p:nvSpPr>
        <p:spPr>
          <a:xfrm>
            <a:off x="457201" y="2103440"/>
            <a:ext cx="3540755" cy="3916361"/>
          </a:xfrm>
        </p:spPr>
        <p:txBody>
          <a:bodyPr/>
          <a:lstStyle/>
          <a:p>
            <a:r>
              <a:rPr lang="en-US" dirty="0" smtClean="0"/>
              <a:t>Keep the tool axis perpendicular to a drive surface</a:t>
            </a:r>
            <a:endParaRPr lang="en-US" dirty="0"/>
          </a:p>
        </p:txBody>
      </p:sp>
      <p:pic>
        <p:nvPicPr>
          <p:cNvPr id="9218" name="Picture 2"/>
          <p:cNvPicPr>
            <a:picLocks noChangeAspect="1" noChangeArrowheads="1"/>
          </p:cNvPicPr>
          <p:nvPr/>
        </p:nvPicPr>
        <p:blipFill>
          <a:blip r:embed="rId3" cstate="print"/>
          <a:stretch>
            <a:fillRect/>
          </a:stretch>
        </p:blipFill>
        <p:spPr bwMode="auto">
          <a:xfrm>
            <a:off x="3883318" y="1981200"/>
            <a:ext cx="4727282" cy="3284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 a point</a:t>
            </a:r>
            <a:endParaRPr lang="en-US" dirty="0"/>
          </a:p>
        </p:txBody>
      </p:sp>
      <p:sp>
        <p:nvSpPr>
          <p:cNvPr id="3" name="Content Placeholder 2"/>
          <p:cNvSpPr>
            <a:spLocks noGrp="1"/>
          </p:cNvSpPr>
          <p:nvPr>
            <p:ph idx="1"/>
          </p:nvPr>
        </p:nvSpPr>
        <p:spPr>
          <a:xfrm>
            <a:off x="457200" y="2103440"/>
            <a:ext cx="3925652" cy="3916361"/>
          </a:xfrm>
        </p:spPr>
        <p:txBody>
          <a:bodyPr/>
          <a:lstStyle/>
          <a:p>
            <a:r>
              <a:rPr lang="en-US" dirty="0" smtClean="0"/>
              <a:t>The tool axis is forced to pass through a specified fixed point</a:t>
            </a:r>
          </a:p>
          <a:p>
            <a:r>
              <a:rPr lang="en-US" dirty="0" smtClean="0"/>
              <a:t>This strategy works well on internal surfaces with a restricted opening</a:t>
            </a:r>
          </a:p>
          <a:p>
            <a:r>
              <a:rPr lang="en-US" dirty="0" smtClean="0"/>
              <a:t>For convex surfaces, the tool can go Toward a point</a:t>
            </a:r>
            <a:endParaRPr lang="en-US" dirty="0"/>
          </a:p>
        </p:txBody>
      </p:sp>
      <p:pic>
        <p:nvPicPr>
          <p:cNvPr id="10242" name="Picture 2"/>
          <p:cNvPicPr>
            <a:picLocks noChangeAspect="1" noChangeArrowheads="1"/>
          </p:cNvPicPr>
          <p:nvPr/>
        </p:nvPicPr>
        <p:blipFill>
          <a:blip r:embed="rId3" cstate="print"/>
          <a:stretch>
            <a:fillRect/>
          </a:stretch>
        </p:blipFill>
        <p:spPr bwMode="auto">
          <a:xfrm>
            <a:off x="4588155" y="1839754"/>
            <a:ext cx="4022445" cy="3049413"/>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tretch>
            <a:fillRect/>
          </a:stretch>
        </p:blipFill>
        <p:spPr bwMode="auto">
          <a:xfrm>
            <a:off x="1295400" y="5029200"/>
            <a:ext cx="2443583" cy="1221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tool orientation</a:t>
            </a:r>
            <a:endParaRPr lang="en-US" dirty="0"/>
          </a:p>
        </p:txBody>
      </p:sp>
      <p:sp>
        <p:nvSpPr>
          <p:cNvPr id="3" name="Content Placeholder 2"/>
          <p:cNvSpPr>
            <a:spLocks noGrp="1"/>
          </p:cNvSpPr>
          <p:nvPr>
            <p:ph idx="1"/>
          </p:nvPr>
        </p:nvSpPr>
        <p:spPr>
          <a:xfrm>
            <a:off x="457200" y="2103440"/>
            <a:ext cx="5181600" cy="3916361"/>
          </a:xfrm>
        </p:spPr>
        <p:txBody>
          <a:bodyPr/>
          <a:lstStyle/>
          <a:p>
            <a:r>
              <a:rPr lang="en-US" dirty="0" smtClean="0"/>
              <a:t>This strategy creates 3+2 </a:t>
            </a:r>
            <a:r>
              <a:rPr lang="en-US" dirty="0" err="1" smtClean="0"/>
              <a:t>toolpath</a:t>
            </a:r>
            <a:endParaRPr lang="en-US" dirty="0" smtClean="0"/>
          </a:p>
          <a:p>
            <a:r>
              <a:rPr lang="en-US" dirty="0" smtClean="0"/>
              <a:t>The fourth and fifth axes are used to orient the cutting tool in a fixed position</a:t>
            </a:r>
          </a:p>
          <a:p>
            <a:r>
              <a:rPr lang="en-US" dirty="0" smtClean="0"/>
              <a:t>Allows for the use of a shorter, more rigid cutting tool</a:t>
            </a:r>
            <a:endParaRPr lang="en-US" dirty="0"/>
          </a:p>
        </p:txBody>
      </p:sp>
      <p:pic>
        <p:nvPicPr>
          <p:cNvPr id="4" name="Picture 6"/>
          <p:cNvPicPr>
            <a:picLocks noChangeAspect="1" noChangeArrowheads="1"/>
          </p:cNvPicPr>
          <p:nvPr/>
        </p:nvPicPr>
        <p:blipFill>
          <a:blip r:embed="rId3" cstate="print"/>
          <a:stretch>
            <a:fillRect/>
          </a:stretch>
        </p:blipFill>
        <p:spPr bwMode="auto">
          <a:xfrm>
            <a:off x="5766277" y="2103440"/>
            <a:ext cx="2768123" cy="239236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tretch>
            <a:fillRect/>
          </a:stretch>
        </p:blipFill>
        <p:spPr bwMode="auto">
          <a:xfrm>
            <a:off x="2667000" y="4191000"/>
            <a:ext cx="298178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 profile</a:t>
            </a:r>
            <a:endParaRPr lang="en-US" dirty="0"/>
          </a:p>
        </p:txBody>
      </p:sp>
      <p:sp>
        <p:nvSpPr>
          <p:cNvPr id="3" name="Content Placeholder 2"/>
          <p:cNvSpPr>
            <a:spLocks noGrp="1"/>
          </p:cNvSpPr>
          <p:nvPr>
            <p:ph idx="1"/>
          </p:nvPr>
        </p:nvSpPr>
        <p:spPr>
          <a:xfrm>
            <a:off x="457200" y="2103440"/>
            <a:ext cx="4495800" cy="3916361"/>
          </a:xfrm>
        </p:spPr>
        <p:txBody>
          <a:bodyPr/>
          <a:lstStyle/>
          <a:p>
            <a:r>
              <a:rPr lang="en-US" dirty="0" smtClean="0"/>
              <a:t>The tool axis is forced to pass through the points of a 3D curve</a:t>
            </a:r>
          </a:p>
          <a:p>
            <a:r>
              <a:rPr lang="en-US" dirty="0" smtClean="0"/>
              <a:t>This strategy works extremely well for machining in a channel or areas where the tool could collide with a wall</a:t>
            </a:r>
          </a:p>
          <a:p>
            <a:r>
              <a:rPr lang="en-US" dirty="0" smtClean="0"/>
              <a:t>The tool can also go Toward a profile instead of through it</a:t>
            </a:r>
            <a:endParaRPr lang="en-US" dirty="0"/>
          </a:p>
        </p:txBody>
      </p:sp>
      <p:pic>
        <p:nvPicPr>
          <p:cNvPr id="4" name="Picture 2"/>
          <p:cNvPicPr>
            <a:picLocks noChangeAspect="1" noChangeArrowheads="1"/>
          </p:cNvPicPr>
          <p:nvPr/>
        </p:nvPicPr>
        <p:blipFill>
          <a:blip r:embed="rId3" cstate="print"/>
          <a:stretch>
            <a:fillRect/>
          </a:stretch>
        </p:blipFill>
        <p:spPr bwMode="auto">
          <a:xfrm>
            <a:off x="4953000" y="1752600"/>
            <a:ext cx="3484619" cy="3168706"/>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tretch>
            <a:fillRect/>
          </a:stretch>
        </p:blipFill>
        <p:spPr bwMode="auto">
          <a:xfrm>
            <a:off x="5193791" y="5269293"/>
            <a:ext cx="1054609" cy="1131507"/>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tretch>
            <a:fillRect/>
          </a:stretch>
        </p:blipFill>
        <p:spPr bwMode="auto">
          <a:xfrm>
            <a:off x="6629400" y="5073706"/>
            <a:ext cx="1890210" cy="132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tool control</a:t>
            </a:r>
            <a:endParaRPr lang="en-US" dirty="0"/>
          </a:p>
        </p:txBody>
      </p:sp>
      <p:sp>
        <p:nvSpPr>
          <p:cNvPr id="3" name="Content Placeholder 2"/>
          <p:cNvSpPr>
            <a:spLocks noGrp="1"/>
          </p:cNvSpPr>
          <p:nvPr>
            <p:ph idx="1"/>
          </p:nvPr>
        </p:nvSpPr>
        <p:spPr>
          <a:xfrm>
            <a:off x="457200" y="2103439"/>
            <a:ext cx="4876800" cy="4167729"/>
          </a:xfrm>
        </p:spPr>
        <p:txBody>
          <a:bodyPr/>
          <a:lstStyle/>
          <a:p>
            <a:r>
              <a:rPr lang="en-US" dirty="0" smtClean="0">
                <a:latin typeface="Arial Unicode MS" pitchFamily="34" charset="-128"/>
              </a:rPr>
              <a:t>Control the forward and sideways tilt of the tool</a:t>
            </a:r>
          </a:p>
          <a:p>
            <a:r>
              <a:rPr lang="en-US" dirty="0" smtClean="0"/>
              <a:t>Add a cross angle to tilt the tool sideways to avoid collisions</a:t>
            </a:r>
          </a:p>
          <a:p>
            <a:r>
              <a:rPr lang="en-US" dirty="0" smtClean="0">
                <a:latin typeface="Arial Unicode MS" pitchFamily="34" charset="-128"/>
              </a:rPr>
              <a:t>Add an in-line angle to tilt the tool forward for a “pulling” cut</a:t>
            </a:r>
          </a:p>
          <a:p>
            <a:r>
              <a:rPr lang="en-US" dirty="0" smtClean="0">
                <a:latin typeface="Arial Unicode MS" pitchFamily="34" charset="-128"/>
              </a:rPr>
              <a:t>Tilting the tool helps move the contact point away from the bottom of the tool</a:t>
            </a:r>
          </a:p>
        </p:txBody>
      </p:sp>
      <p:pic>
        <p:nvPicPr>
          <p:cNvPr id="4" name="Picture 2"/>
          <p:cNvPicPr>
            <a:picLocks noChangeAspect="1" noChangeArrowheads="1"/>
          </p:cNvPicPr>
          <p:nvPr/>
        </p:nvPicPr>
        <p:blipFill>
          <a:blip r:embed="rId3" cstate="print"/>
          <a:stretch>
            <a:fillRect/>
          </a:stretch>
        </p:blipFill>
        <p:spPr bwMode="auto">
          <a:xfrm>
            <a:off x="5486400" y="2255838"/>
            <a:ext cx="3082345" cy="315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tretch>
            <a:fillRect/>
          </a:stretch>
        </p:blipFill>
        <p:spPr bwMode="auto">
          <a:xfrm rot="20030792">
            <a:off x="6210386" y="2143643"/>
            <a:ext cx="2019300" cy="25431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Control the tool contact point</a:t>
            </a:r>
            <a:endParaRPr lang="en-US" dirty="0"/>
          </a:p>
        </p:txBody>
      </p:sp>
      <p:sp>
        <p:nvSpPr>
          <p:cNvPr id="3" name="Content Placeholder 2"/>
          <p:cNvSpPr>
            <a:spLocks noGrp="1"/>
          </p:cNvSpPr>
          <p:nvPr>
            <p:ph idx="1"/>
          </p:nvPr>
        </p:nvSpPr>
        <p:spPr>
          <a:xfrm>
            <a:off x="457202" y="2103440"/>
            <a:ext cx="4495799" cy="3916361"/>
          </a:xfrm>
        </p:spPr>
        <p:txBody>
          <a:bodyPr/>
          <a:lstStyle/>
          <a:p>
            <a:r>
              <a:rPr lang="en-US" dirty="0" smtClean="0"/>
              <a:t>Bull nose end mills are preferred but controlling the contact point can be tricky</a:t>
            </a:r>
          </a:p>
          <a:p>
            <a:r>
              <a:rPr lang="en-US" dirty="0" smtClean="0"/>
              <a:t>Automatically shift the tool to prevent cutting with the center</a:t>
            </a:r>
          </a:p>
          <a:p>
            <a:r>
              <a:rPr lang="en-US" dirty="0" smtClean="0"/>
              <a:t>Tilt the tool to move the contact point away from the center</a:t>
            </a:r>
          </a:p>
          <a:p>
            <a:r>
              <a:rPr lang="en-US" dirty="0" smtClean="0"/>
              <a:t>Increase tool life</a:t>
            </a:r>
          </a:p>
        </p:txBody>
      </p:sp>
      <p:pic>
        <p:nvPicPr>
          <p:cNvPr id="4" name="Picture 4"/>
          <p:cNvPicPr>
            <a:picLocks noChangeAspect="1" noChangeArrowheads="1"/>
          </p:cNvPicPr>
          <p:nvPr/>
        </p:nvPicPr>
        <p:blipFill>
          <a:blip r:embed="rId4" cstate="print"/>
          <a:stretch>
            <a:fillRect/>
          </a:stretch>
        </p:blipFill>
        <p:spPr bwMode="auto">
          <a:xfrm>
            <a:off x="4800601" y="2053030"/>
            <a:ext cx="15430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limits on the tool axis</a:t>
            </a:r>
            <a:endParaRPr lang="en-US" dirty="0"/>
          </a:p>
        </p:txBody>
      </p:sp>
      <p:sp>
        <p:nvSpPr>
          <p:cNvPr id="3" name="Content Placeholder 2"/>
          <p:cNvSpPr>
            <a:spLocks noGrp="1"/>
          </p:cNvSpPr>
          <p:nvPr>
            <p:ph idx="1"/>
          </p:nvPr>
        </p:nvSpPr>
        <p:spPr>
          <a:xfrm>
            <a:off x="457200" y="2007916"/>
            <a:ext cx="4600912" cy="4472247"/>
          </a:xfrm>
        </p:spPr>
        <p:txBody>
          <a:bodyPr/>
          <a:lstStyle/>
          <a:p>
            <a:r>
              <a:rPr lang="en-US" dirty="0" smtClean="0"/>
              <a:t>Define axis limits</a:t>
            </a:r>
          </a:p>
          <a:p>
            <a:pPr lvl="1"/>
            <a:r>
              <a:rPr lang="en-US" sz="2000" dirty="0" smtClean="0"/>
              <a:t>The tool axis orientation will never exceed the minimum and maximum angle with respect to the specified axis (X, Y or Z)</a:t>
            </a:r>
          </a:p>
          <a:p>
            <a:r>
              <a:rPr lang="en-US" dirty="0" smtClean="0"/>
              <a:t>Machine at a fixed angle</a:t>
            </a:r>
          </a:p>
          <a:p>
            <a:pPr lvl="1"/>
            <a:r>
              <a:rPr lang="en-US" sz="2000" dirty="0" smtClean="0"/>
              <a:t>The tool axis keeps a fixed slope for 4+1 machining</a:t>
            </a:r>
            <a:endParaRPr lang="en-US" sz="2000" dirty="0"/>
          </a:p>
        </p:txBody>
      </p:sp>
      <p:pic>
        <p:nvPicPr>
          <p:cNvPr id="4" name="Picture 3"/>
          <p:cNvPicPr>
            <a:picLocks noChangeAspect="1" noChangeArrowheads="1"/>
          </p:cNvPicPr>
          <p:nvPr/>
        </p:nvPicPr>
        <p:blipFill>
          <a:blip r:embed="rId3" cstate="print"/>
          <a:stretch>
            <a:fillRect/>
          </a:stretch>
        </p:blipFill>
        <p:spPr bwMode="auto">
          <a:xfrm>
            <a:off x="4786290" y="2210927"/>
            <a:ext cx="3747720" cy="3199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collisions with Auto Tilt</a:t>
            </a:r>
            <a:endParaRPr lang="en-US" dirty="0"/>
          </a:p>
        </p:txBody>
      </p:sp>
      <p:sp>
        <p:nvSpPr>
          <p:cNvPr id="3" name="Content Placeholder 2"/>
          <p:cNvSpPr>
            <a:spLocks noGrp="1"/>
          </p:cNvSpPr>
          <p:nvPr>
            <p:ph idx="1"/>
          </p:nvPr>
        </p:nvSpPr>
        <p:spPr>
          <a:xfrm>
            <a:off x="457200" y="2103438"/>
            <a:ext cx="8229600" cy="1477962"/>
          </a:xfrm>
        </p:spPr>
        <p:txBody>
          <a:bodyPr/>
          <a:lstStyle/>
          <a:p>
            <a:r>
              <a:rPr lang="en-US" dirty="0" smtClean="0"/>
              <a:t>Use the preferred tool axis orientation until a collision is detected</a:t>
            </a:r>
          </a:p>
          <a:p>
            <a:r>
              <a:rPr lang="en-US" dirty="0" smtClean="0"/>
              <a:t>Automatically switch to rule-based alternative tool orientations to adjust the tool axis</a:t>
            </a:r>
            <a:endParaRPr lang="en-US" dirty="0"/>
          </a:p>
        </p:txBody>
      </p:sp>
      <p:sp>
        <p:nvSpPr>
          <p:cNvPr id="6" name="TextBox 6"/>
          <p:cNvSpPr txBox="1">
            <a:spLocks noChangeArrowheads="1"/>
          </p:cNvSpPr>
          <p:nvPr/>
        </p:nvSpPr>
        <p:spPr bwMode="auto">
          <a:xfrm>
            <a:off x="958850" y="3725813"/>
            <a:ext cx="2971800" cy="400110"/>
          </a:xfrm>
          <a:prstGeom prst="rect">
            <a:avLst/>
          </a:prstGeom>
          <a:noFill/>
          <a:ln w="9525">
            <a:noFill/>
            <a:miter lim="800000"/>
            <a:headEnd/>
            <a:tailEnd/>
          </a:ln>
        </p:spPr>
        <p:txBody>
          <a:bodyPr wrap="square">
            <a:spAutoFit/>
          </a:bodyPr>
          <a:lstStyle/>
          <a:p>
            <a:pPr algn="l"/>
            <a:r>
              <a:rPr lang="en-US" sz="2000" dirty="0">
                <a:latin typeface="Arial" charset="0"/>
                <a:cs typeface="Arial" charset="0"/>
              </a:rPr>
              <a:t>Auto Tilt = Off</a:t>
            </a:r>
          </a:p>
        </p:txBody>
      </p:sp>
      <p:sp>
        <p:nvSpPr>
          <p:cNvPr id="7" name="TextBox 7"/>
          <p:cNvSpPr txBox="1">
            <a:spLocks noChangeArrowheads="1"/>
          </p:cNvSpPr>
          <p:nvPr/>
        </p:nvSpPr>
        <p:spPr bwMode="auto">
          <a:xfrm>
            <a:off x="4780616" y="3725813"/>
            <a:ext cx="2133600" cy="400110"/>
          </a:xfrm>
          <a:prstGeom prst="rect">
            <a:avLst/>
          </a:prstGeom>
          <a:noFill/>
          <a:ln w="9525">
            <a:noFill/>
            <a:miter lim="800000"/>
            <a:headEnd/>
            <a:tailEnd/>
          </a:ln>
        </p:spPr>
        <p:txBody>
          <a:bodyPr wrap="square">
            <a:spAutoFit/>
          </a:bodyPr>
          <a:lstStyle/>
          <a:p>
            <a:pPr algn="l"/>
            <a:r>
              <a:rPr lang="en-US" sz="2000" dirty="0">
                <a:latin typeface="Arial" charset="0"/>
                <a:cs typeface="Arial" charset="0"/>
              </a:rPr>
              <a:t>Auto Tilt = </a:t>
            </a:r>
            <a:r>
              <a:rPr lang="en-US" sz="2000" dirty="0" smtClean="0">
                <a:latin typeface="Arial" charset="0"/>
                <a:cs typeface="Arial" charset="0"/>
              </a:rPr>
              <a:t>On</a:t>
            </a:r>
            <a:endParaRPr lang="en-US" sz="2000" dirty="0">
              <a:latin typeface="Arial" charset="0"/>
              <a:cs typeface="Arial" charset="0"/>
            </a:endParaRPr>
          </a:p>
        </p:txBody>
      </p:sp>
      <p:pic>
        <p:nvPicPr>
          <p:cNvPr id="8" name="Picture 2"/>
          <p:cNvPicPr>
            <a:picLocks noChangeAspect="1" noChangeArrowheads="1"/>
          </p:cNvPicPr>
          <p:nvPr/>
        </p:nvPicPr>
        <p:blipFill>
          <a:blip r:embed="rId3" cstate="print"/>
          <a:stretch>
            <a:fillRect/>
          </a:stretch>
        </p:blipFill>
        <p:spPr bwMode="auto">
          <a:xfrm>
            <a:off x="958850" y="4258799"/>
            <a:ext cx="3149140" cy="1913401"/>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tretch>
            <a:fillRect/>
          </a:stretch>
        </p:blipFill>
        <p:spPr bwMode="auto">
          <a:xfrm>
            <a:off x="4780616" y="4258799"/>
            <a:ext cx="3144184" cy="1913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5-Axis Machining</a:t>
            </a:r>
            <a:endParaRPr lang="en-US" dirty="0"/>
          </a:p>
        </p:txBody>
      </p:sp>
      <p:sp>
        <p:nvSpPr>
          <p:cNvPr id="3" name="Content Placeholder 2"/>
          <p:cNvSpPr>
            <a:spLocks noGrp="1"/>
          </p:cNvSpPr>
          <p:nvPr>
            <p:ph idx="1"/>
          </p:nvPr>
        </p:nvSpPr>
        <p:spPr>
          <a:xfrm>
            <a:off x="457200" y="2103440"/>
            <a:ext cx="4572000" cy="3916361"/>
          </a:xfrm>
        </p:spPr>
        <p:txBody>
          <a:bodyPr/>
          <a:lstStyle/>
          <a:p>
            <a:r>
              <a:rPr lang="en-US" dirty="0" smtClean="0"/>
              <a:t>The CAM system must support the kinematics of any 5-axis machine</a:t>
            </a:r>
            <a:endParaRPr lang="en-US" sz="2000" dirty="0" smtClean="0"/>
          </a:p>
          <a:p>
            <a:r>
              <a:rPr lang="en-US" dirty="0" smtClean="0"/>
              <a:t>Proper definition of machine motion is critical to a good calculation of the </a:t>
            </a:r>
            <a:r>
              <a:rPr lang="en-US" dirty="0" err="1" smtClean="0"/>
              <a:t>toolpath</a:t>
            </a:r>
            <a:endParaRPr lang="en-US" dirty="0" smtClean="0"/>
          </a:p>
        </p:txBody>
      </p:sp>
      <p:pic>
        <p:nvPicPr>
          <p:cNvPr id="2050" name="Picture 2"/>
          <p:cNvPicPr>
            <a:picLocks noChangeAspect="1" noChangeArrowheads="1"/>
          </p:cNvPicPr>
          <p:nvPr/>
        </p:nvPicPr>
        <p:blipFill>
          <a:blip r:embed="rId3" cstate="print"/>
          <a:stretch>
            <a:fillRect/>
          </a:stretch>
        </p:blipFill>
        <p:spPr bwMode="auto">
          <a:xfrm>
            <a:off x="5029201" y="2103437"/>
            <a:ext cx="3505200" cy="3511699"/>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Define linking strategies</a:t>
            </a:r>
            <a:endParaRPr lang="en-US" dirty="0"/>
          </a:p>
        </p:txBody>
      </p:sp>
      <p:sp>
        <p:nvSpPr>
          <p:cNvPr id="3" name="Content Placeholder 2"/>
          <p:cNvSpPr>
            <a:spLocks noGrp="1"/>
          </p:cNvSpPr>
          <p:nvPr>
            <p:ph idx="1"/>
          </p:nvPr>
        </p:nvSpPr>
        <p:spPr>
          <a:xfrm>
            <a:off x="457200" y="2103439"/>
            <a:ext cx="5257800" cy="4269235"/>
          </a:xfrm>
        </p:spPr>
        <p:txBody>
          <a:bodyPr/>
          <a:lstStyle/>
          <a:p>
            <a:r>
              <a:rPr lang="en-US" dirty="0" smtClean="0"/>
              <a:t>Create prioritized lists of preferences for:</a:t>
            </a:r>
          </a:p>
          <a:p>
            <a:pPr lvl="1"/>
            <a:r>
              <a:rPr lang="en-US" sz="2000" dirty="0" smtClean="0"/>
              <a:t>How the tool feeds to and away from the part</a:t>
            </a:r>
          </a:p>
          <a:p>
            <a:pPr lvl="1"/>
            <a:r>
              <a:rPr lang="en-US" sz="2000" dirty="0" smtClean="0"/>
              <a:t>How the tool feeds between adjacent cuts in the </a:t>
            </a:r>
            <a:r>
              <a:rPr lang="en-US" sz="2000" dirty="0" err="1" smtClean="0"/>
              <a:t>toolpath</a:t>
            </a:r>
            <a:endParaRPr lang="en-US" sz="2000" dirty="0" smtClean="0"/>
          </a:p>
          <a:p>
            <a:pPr lvl="1"/>
            <a:r>
              <a:rPr lang="en-US" sz="2000" dirty="0" smtClean="0"/>
              <a:t>How the tool rapids between cutting passes or to another position</a:t>
            </a:r>
          </a:p>
        </p:txBody>
      </p:sp>
      <p:pic>
        <p:nvPicPr>
          <p:cNvPr id="11266" name="Picture 2"/>
          <p:cNvPicPr>
            <a:picLocks noChangeAspect="1" noChangeArrowheads="1"/>
          </p:cNvPicPr>
          <p:nvPr/>
        </p:nvPicPr>
        <p:blipFill>
          <a:blip r:embed="rId3" cstate="print"/>
          <a:stretch>
            <a:fillRect/>
          </a:stretch>
        </p:blipFill>
        <p:spPr bwMode="auto">
          <a:xfrm>
            <a:off x="5943600" y="2033722"/>
            <a:ext cx="2610021" cy="4338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link or rapid link?</a:t>
            </a:r>
            <a:endParaRPr lang="en-US" dirty="0"/>
          </a:p>
        </p:txBody>
      </p:sp>
      <p:sp>
        <p:nvSpPr>
          <p:cNvPr id="3" name="Content Placeholder 2"/>
          <p:cNvSpPr>
            <a:spLocks noGrp="1"/>
          </p:cNvSpPr>
          <p:nvPr>
            <p:ph idx="1"/>
          </p:nvPr>
        </p:nvSpPr>
        <p:spPr>
          <a:xfrm>
            <a:off x="457200" y="2103440"/>
            <a:ext cx="4558506" cy="3916361"/>
          </a:xfrm>
        </p:spPr>
        <p:txBody>
          <a:bodyPr/>
          <a:lstStyle/>
          <a:p>
            <a:r>
              <a:rPr lang="en-US" dirty="0" smtClean="0"/>
              <a:t>The user only needs to define the maximum gap distance for feed movements</a:t>
            </a:r>
          </a:p>
          <a:p>
            <a:r>
              <a:rPr lang="en-US" dirty="0" smtClean="0"/>
              <a:t>Any gap larger than the maximum distance generates a rapid move </a:t>
            </a:r>
            <a:endParaRPr lang="en-US" dirty="0"/>
          </a:p>
        </p:txBody>
      </p:sp>
      <p:pic>
        <p:nvPicPr>
          <p:cNvPr id="2052" name="Picture 4"/>
          <p:cNvPicPr>
            <a:picLocks noChangeAspect="1" noChangeArrowheads="1"/>
          </p:cNvPicPr>
          <p:nvPr/>
        </p:nvPicPr>
        <p:blipFill>
          <a:blip r:embed="rId3" cstate="print"/>
          <a:stretch>
            <a:fillRect/>
          </a:stretch>
        </p:blipFill>
        <p:spPr bwMode="auto">
          <a:xfrm>
            <a:off x="6400800" y="4280586"/>
            <a:ext cx="2118362" cy="208973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tretch>
            <a:fillRect/>
          </a:stretch>
        </p:blipFill>
        <p:spPr bwMode="auto">
          <a:xfrm>
            <a:off x="5015706" y="2057400"/>
            <a:ext cx="1994694" cy="215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prioritized lists</a:t>
            </a:r>
            <a:endParaRPr lang="en-US" dirty="0"/>
          </a:p>
        </p:txBody>
      </p:sp>
      <p:sp>
        <p:nvSpPr>
          <p:cNvPr id="3" name="Content Placeholder 2"/>
          <p:cNvSpPr>
            <a:spLocks noGrp="1"/>
          </p:cNvSpPr>
          <p:nvPr>
            <p:ph idx="1"/>
          </p:nvPr>
        </p:nvSpPr>
        <p:spPr>
          <a:xfrm>
            <a:off x="457200" y="2103437"/>
            <a:ext cx="7620000" cy="1706563"/>
          </a:xfrm>
        </p:spPr>
        <p:txBody>
          <a:bodyPr/>
          <a:lstStyle/>
          <a:p>
            <a:r>
              <a:rPr lang="en-US" dirty="0" smtClean="0"/>
              <a:t>Links are applied in the order the user defines</a:t>
            </a:r>
          </a:p>
          <a:p>
            <a:r>
              <a:rPr lang="en-US" dirty="0" smtClean="0"/>
              <a:t>If the first link in the list is not possible, the system uses the next linking technique and so on</a:t>
            </a:r>
            <a:endParaRPr lang="en-US" dirty="0"/>
          </a:p>
        </p:txBody>
      </p:sp>
      <p:pic>
        <p:nvPicPr>
          <p:cNvPr id="3074" name="Picture 2"/>
          <p:cNvPicPr>
            <a:picLocks noChangeAspect="1" noChangeArrowheads="1"/>
          </p:cNvPicPr>
          <p:nvPr/>
        </p:nvPicPr>
        <p:blipFill>
          <a:blip r:embed="rId3" cstate="print"/>
          <a:stretch>
            <a:fillRect/>
          </a:stretch>
        </p:blipFill>
        <p:spPr bwMode="auto">
          <a:xfrm>
            <a:off x="990600" y="3657600"/>
            <a:ext cx="4457773" cy="2029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links</a:t>
            </a:r>
            <a:endParaRPr lang="en-US" dirty="0"/>
          </a:p>
        </p:txBody>
      </p:sp>
      <p:sp>
        <p:nvSpPr>
          <p:cNvPr id="3" name="Content Placeholder 2"/>
          <p:cNvSpPr>
            <a:spLocks noGrp="1"/>
          </p:cNvSpPr>
          <p:nvPr>
            <p:ph idx="1"/>
          </p:nvPr>
        </p:nvSpPr>
        <p:spPr>
          <a:xfrm>
            <a:off x="457202" y="2103440"/>
            <a:ext cx="4403725" cy="3916361"/>
          </a:xfrm>
        </p:spPr>
        <p:txBody>
          <a:bodyPr/>
          <a:lstStyle/>
          <a:p>
            <a:r>
              <a:rPr lang="en-US" dirty="0" smtClean="0"/>
              <a:t>All links provide smooth transitions</a:t>
            </a:r>
          </a:p>
          <a:p>
            <a:r>
              <a:rPr lang="en-US" dirty="0" smtClean="0"/>
              <a:t>All links are calculated for the best results for the machine</a:t>
            </a:r>
          </a:p>
        </p:txBody>
      </p:sp>
      <p:pic>
        <p:nvPicPr>
          <p:cNvPr id="4" name="Picture 3"/>
          <p:cNvPicPr>
            <a:picLocks noChangeAspect="1" noChangeArrowheads="1"/>
          </p:cNvPicPr>
          <p:nvPr/>
        </p:nvPicPr>
        <p:blipFill>
          <a:blip r:embed="rId3" cstate="print"/>
          <a:stretch>
            <a:fillRect/>
          </a:stretch>
        </p:blipFill>
        <p:spPr bwMode="auto">
          <a:xfrm>
            <a:off x="4860926" y="1981200"/>
            <a:ext cx="3708777" cy="26130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Unlimited Creativity</a:t>
            </a:r>
            <a:endParaRPr lang="en-US" dirty="0"/>
          </a:p>
        </p:txBody>
      </p:sp>
      <p:sp>
        <p:nvSpPr>
          <p:cNvPr id="3" name="Content Placeholder 2"/>
          <p:cNvSpPr>
            <a:spLocks noGrp="1"/>
          </p:cNvSpPr>
          <p:nvPr>
            <p:ph idx="1"/>
          </p:nvPr>
        </p:nvSpPr>
        <p:spPr/>
        <p:txBody>
          <a:bodyPr/>
          <a:lstStyle/>
          <a:p>
            <a:r>
              <a:rPr lang="en-US" dirty="0" smtClean="0"/>
              <a:t>Create your own customized tool path</a:t>
            </a:r>
          </a:p>
          <a:p>
            <a:r>
              <a:rPr lang="en-US" dirty="0" smtClean="0"/>
              <a:t>Try different techniques without using multiple functions</a:t>
            </a:r>
          </a:p>
          <a:p>
            <a:r>
              <a:rPr lang="en-US" dirty="0" smtClean="0"/>
              <a:t>Try different tool orientations before deciding on the perfect cut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7"/>
            <a:ext cx="5638800" cy="1143000"/>
          </a:xfrm>
        </p:spPr>
        <p:txBody>
          <a:bodyPr/>
          <a:lstStyle/>
          <a:p>
            <a:r>
              <a:rPr lang="en-US" dirty="0" smtClean="0"/>
              <a:t>Traditional CAM Approach</a:t>
            </a:r>
            <a:endParaRPr lang="en-US" dirty="0"/>
          </a:p>
        </p:txBody>
      </p:sp>
      <p:sp>
        <p:nvSpPr>
          <p:cNvPr id="4" name="Content Placeholder 3"/>
          <p:cNvSpPr>
            <a:spLocks noGrp="1"/>
          </p:cNvSpPr>
          <p:nvPr>
            <p:ph idx="1"/>
          </p:nvPr>
        </p:nvSpPr>
        <p:spPr>
          <a:xfrm>
            <a:off x="457200" y="2103440"/>
            <a:ext cx="5105400" cy="3916361"/>
          </a:xfrm>
        </p:spPr>
        <p:txBody>
          <a:bodyPr/>
          <a:lstStyle/>
          <a:p>
            <a:r>
              <a:rPr lang="en-US" dirty="0" smtClean="0"/>
              <a:t>Create a dozen or more functions for very specific machining strategies, especially finishing routines</a:t>
            </a:r>
          </a:p>
          <a:p>
            <a:r>
              <a:rPr lang="en-US" dirty="0" smtClean="0"/>
              <a:t>Keep adding functionality as the technology changes</a:t>
            </a:r>
          </a:p>
          <a:p>
            <a:r>
              <a:rPr lang="en-US" dirty="0" smtClean="0"/>
              <a:t>Never remove old functionality</a:t>
            </a:r>
          </a:p>
          <a:p>
            <a:r>
              <a:rPr lang="en-US" dirty="0" smtClean="0"/>
              <a:t>Expect the CNC programmer to learn and remember all those functions</a:t>
            </a:r>
          </a:p>
          <a:p>
            <a:endParaRPr lang="en-US" dirty="0" smtClean="0"/>
          </a:p>
        </p:txBody>
      </p:sp>
      <p:pic>
        <p:nvPicPr>
          <p:cNvPr id="7" name="Picture 6" descr="MissingPieces.png"/>
          <p:cNvPicPr>
            <a:picLocks noChangeAspect="1"/>
          </p:cNvPicPr>
          <p:nvPr/>
        </p:nvPicPr>
        <p:blipFill>
          <a:blip r:embed="rId3" cstate="print"/>
          <a:stretch>
            <a:fillRect/>
          </a:stretch>
        </p:blipFill>
        <p:spPr>
          <a:xfrm>
            <a:off x="5239152" y="2103440"/>
            <a:ext cx="3219048" cy="30857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7"/>
            <a:ext cx="6477000" cy="1143000"/>
          </a:xfrm>
        </p:spPr>
        <p:txBody>
          <a:bodyPr/>
          <a:lstStyle/>
          <a:p>
            <a:r>
              <a:rPr lang="en-US" dirty="0" smtClean="0"/>
              <a:t>Traditional Problems</a:t>
            </a:r>
            <a:endParaRPr lang="en-US" dirty="0"/>
          </a:p>
        </p:txBody>
      </p:sp>
      <p:sp>
        <p:nvSpPr>
          <p:cNvPr id="3" name="Content Placeholder 2"/>
          <p:cNvSpPr>
            <a:spLocks noGrp="1"/>
          </p:cNvSpPr>
          <p:nvPr>
            <p:ph idx="1"/>
          </p:nvPr>
        </p:nvSpPr>
        <p:spPr/>
        <p:txBody>
          <a:bodyPr/>
          <a:lstStyle/>
          <a:p>
            <a:r>
              <a:rPr lang="en-US" dirty="0" smtClean="0"/>
              <a:t>Fragmented functionality</a:t>
            </a:r>
          </a:p>
          <a:p>
            <a:r>
              <a:rPr lang="en-US" dirty="0" smtClean="0"/>
              <a:t>Too many choices to remember</a:t>
            </a:r>
          </a:p>
          <a:p>
            <a:r>
              <a:rPr lang="en-US" dirty="0" smtClean="0"/>
              <a:t>Only a few functions get used</a:t>
            </a:r>
          </a:p>
          <a:p>
            <a:r>
              <a:rPr lang="en-US" dirty="0" smtClean="0"/>
              <a:t>Prone to inconsistencies</a:t>
            </a:r>
          </a:p>
          <a:p>
            <a:r>
              <a:rPr lang="en-US" dirty="0" smtClean="0"/>
              <a:t>Difficult to update</a:t>
            </a:r>
          </a:p>
          <a:p>
            <a:endParaRPr lang="en-US" dirty="0" smtClean="0"/>
          </a:p>
          <a:p>
            <a:endParaRPr lang="en-US" dirty="0"/>
          </a:p>
        </p:txBody>
      </p:sp>
      <p:pic>
        <p:nvPicPr>
          <p:cNvPr id="5" name="Picture 2"/>
          <p:cNvPicPr>
            <a:picLocks noChangeAspect="1" noChangeArrowheads="1"/>
          </p:cNvPicPr>
          <p:nvPr/>
        </p:nvPicPr>
        <p:blipFill>
          <a:blip r:embed="rId3" cstate="print"/>
          <a:stretch>
            <a:fillRect/>
          </a:stretch>
        </p:blipFill>
        <p:spPr bwMode="auto">
          <a:xfrm>
            <a:off x="4953000" y="2103439"/>
            <a:ext cx="3657599" cy="2726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Simplified CAM Approach</a:t>
            </a:r>
            <a:endParaRPr lang="en-US" dirty="0"/>
          </a:p>
        </p:txBody>
      </p:sp>
      <p:sp>
        <p:nvSpPr>
          <p:cNvPr id="3" name="Content Placeholder 2"/>
          <p:cNvSpPr>
            <a:spLocks noGrp="1"/>
          </p:cNvSpPr>
          <p:nvPr>
            <p:ph idx="1"/>
          </p:nvPr>
        </p:nvSpPr>
        <p:spPr>
          <a:xfrm>
            <a:off x="457200" y="2103440"/>
            <a:ext cx="4876800" cy="3916361"/>
          </a:xfrm>
        </p:spPr>
        <p:txBody>
          <a:bodyPr/>
          <a:lstStyle/>
          <a:p>
            <a:r>
              <a:rPr lang="en-US" dirty="0" smtClean="0"/>
              <a:t>Use a single function</a:t>
            </a:r>
          </a:p>
          <a:p>
            <a:r>
              <a:rPr lang="en-US" dirty="0" smtClean="0"/>
              <a:t>Follow the logic of machinists</a:t>
            </a:r>
          </a:p>
          <a:p>
            <a:r>
              <a:rPr lang="en-US" dirty="0" smtClean="0"/>
              <a:t>Keep the function easy-to-use</a:t>
            </a:r>
          </a:p>
          <a:p>
            <a:r>
              <a:rPr lang="en-US" dirty="0" smtClean="0"/>
              <a:t>Impose few limitations</a:t>
            </a:r>
          </a:p>
          <a:p>
            <a:r>
              <a:rPr lang="en-US" dirty="0" smtClean="0"/>
              <a:t>Use a modular approach for efficient updates</a:t>
            </a:r>
          </a:p>
        </p:txBody>
      </p:sp>
      <p:pic>
        <p:nvPicPr>
          <p:cNvPr id="1026" name="Picture 2"/>
          <p:cNvPicPr>
            <a:picLocks noChangeAspect="1" noChangeArrowheads="1"/>
          </p:cNvPicPr>
          <p:nvPr/>
        </p:nvPicPr>
        <p:blipFill>
          <a:blip r:embed="rId3" cstate="print"/>
          <a:stretch>
            <a:fillRect/>
          </a:stretch>
        </p:blipFill>
        <p:spPr bwMode="auto">
          <a:xfrm>
            <a:off x="5456238" y="2103439"/>
            <a:ext cx="3001962" cy="300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029201" y="1804904"/>
            <a:ext cx="3505199" cy="4567769"/>
          </a:xfrm>
          <a:prstGeom prst="roundRect">
            <a:avLst>
              <a:gd name="adj" fmla="val 10621"/>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Composite 5-Axis Function</a:t>
            </a:r>
            <a:endParaRPr lang="en-US" dirty="0"/>
          </a:p>
        </p:txBody>
      </p:sp>
      <p:sp>
        <p:nvSpPr>
          <p:cNvPr id="3" name="Content Placeholder 2"/>
          <p:cNvSpPr>
            <a:spLocks noGrp="1"/>
          </p:cNvSpPr>
          <p:nvPr>
            <p:ph idx="1"/>
          </p:nvPr>
        </p:nvSpPr>
        <p:spPr>
          <a:xfrm>
            <a:off x="457200" y="2103440"/>
            <a:ext cx="4572000" cy="3916361"/>
          </a:xfrm>
        </p:spPr>
        <p:txBody>
          <a:bodyPr/>
          <a:lstStyle/>
          <a:p>
            <a:r>
              <a:rPr lang="en-US" dirty="0" smtClean="0"/>
              <a:t>Modular development</a:t>
            </a:r>
          </a:p>
          <a:p>
            <a:r>
              <a:rPr lang="en-US" dirty="0" smtClean="0"/>
              <a:t>The machining pattern and tool orientation are defined separately</a:t>
            </a:r>
          </a:p>
          <a:p>
            <a:r>
              <a:rPr lang="en-US" dirty="0" smtClean="0"/>
              <a:t>Modules are fully tested to work separately and together</a:t>
            </a:r>
          </a:p>
          <a:p>
            <a:r>
              <a:rPr lang="en-US" dirty="0" smtClean="0"/>
              <a:t>New patterns and orientations can be easily added or removed in the future</a:t>
            </a:r>
          </a:p>
        </p:txBody>
      </p:sp>
      <p:pic>
        <p:nvPicPr>
          <p:cNvPr id="1026" name="Picture 2" descr="C:\Users\annm\Documents\DPdocuments\conferences\GlobalSpec 2011\ModularToolpath.png"/>
          <p:cNvPicPr>
            <a:picLocks noChangeAspect="1" noChangeArrowheads="1"/>
          </p:cNvPicPr>
          <p:nvPr/>
        </p:nvPicPr>
        <p:blipFill>
          <a:blip r:embed="rId3" cstate="print"/>
          <a:stretch>
            <a:fillRect/>
          </a:stretch>
        </p:blipFill>
        <p:spPr bwMode="auto">
          <a:xfrm>
            <a:off x="5181600" y="1949263"/>
            <a:ext cx="2409550" cy="1860737"/>
          </a:xfrm>
          <a:prstGeom prst="rect">
            <a:avLst/>
          </a:prstGeom>
          <a:noFill/>
        </p:spPr>
      </p:pic>
      <p:pic>
        <p:nvPicPr>
          <p:cNvPr id="1027" name="Picture 3" descr="C:\Users\annm\Documents\DPdocuments\conferences\GlobalSpec 2011\ModularToolAxis.png"/>
          <p:cNvPicPr>
            <a:picLocks noChangeAspect="1" noChangeArrowheads="1"/>
          </p:cNvPicPr>
          <p:nvPr/>
        </p:nvPicPr>
        <p:blipFill>
          <a:blip r:embed="rId4" cstate="print"/>
          <a:stretch>
            <a:fillRect/>
          </a:stretch>
        </p:blipFill>
        <p:spPr bwMode="auto">
          <a:xfrm>
            <a:off x="6019799" y="4267200"/>
            <a:ext cx="2376153" cy="1846468"/>
          </a:xfrm>
          <a:prstGeom prst="rect">
            <a:avLst/>
          </a:prstGeom>
          <a:noFill/>
        </p:spPr>
      </p:pic>
      <p:sp>
        <p:nvSpPr>
          <p:cNvPr id="11" name="TextBox 10"/>
          <p:cNvSpPr txBox="1"/>
          <p:nvPr/>
        </p:nvSpPr>
        <p:spPr>
          <a:xfrm>
            <a:off x="5257800" y="4191000"/>
            <a:ext cx="685800" cy="707886"/>
          </a:xfrm>
          <a:prstGeom prst="rect">
            <a:avLst/>
          </a:prstGeom>
          <a:noFill/>
        </p:spPr>
        <p:txBody>
          <a:bodyPr wrap="square" rtlCol="0">
            <a:spAutoFit/>
          </a:bodyPr>
          <a:lstStyle/>
          <a:p>
            <a:pPr algn="ctr"/>
            <a:r>
              <a:rPr lang="en-US" sz="4000" b="1" dirty="0" smtClean="0"/>
              <a:t>+</a:t>
            </a:r>
            <a:endParaRPr lang="en-US" sz="4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 Composite Function</a:t>
            </a:r>
            <a:endParaRPr lang="en-US" dirty="0"/>
          </a:p>
        </p:txBody>
      </p:sp>
      <p:sp>
        <p:nvSpPr>
          <p:cNvPr id="3" name="Content Placeholder 2"/>
          <p:cNvSpPr>
            <a:spLocks noGrp="1"/>
          </p:cNvSpPr>
          <p:nvPr>
            <p:ph idx="1"/>
          </p:nvPr>
        </p:nvSpPr>
        <p:spPr>
          <a:xfrm>
            <a:off x="457200" y="2103438"/>
            <a:ext cx="8229600" cy="563562"/>
          </a:xfrm>
        </p:spPr>
        <p:txBody>
          <a:bodyPr/>
          <a:lstStyle/>
          <a:p>
            <a:r>
              <a:rPr lang="en-US" dirty="0" smtClean="0"/>
              <a:t>One function = Programming Your Way</a:t>
            </a:r>
          </a:p>
        </p:txBody>
      </p:sp>
      <p:sp>
        <p:nvSpPr>
          <p:cNvPr id="4" name="TextBox 3"/>
          <p:cNvSpPr txBox="1"/>
          <p:nvPr/>
        </p:nvSpPr>
        <p:spPr>
          <a:xfrm>
            <a:off x="1028700" y="2768506"/>
            <a:ext cx="2857501" cy="400110"/>
          </a:xfrm>
          <a:prstGeom prst="rect">
            <a:avLst/>
          </a:prstGeom>
          <a:noFill/>
        </p:spPr>
        <p:txBody>
          <a:bodyPr wrap="square" rtlCol="0">
            <a:spAutoFit/>
          </a:bodyPr>
          <a:lstStyle/>
          <a:p>
            <a:pPr algn="l"/>
            <a:r>
              <a:rPr lang="en-US" sz="2000" dirty="0" smtClean="0"/>
              <a:t>  6 machining patterns</a:t>
            </a:r>
            <a:endParaRPr lang="en-US" sz="2000" dirty="0"/>
          </a:p>
        </p:txBody>
      </p:sp>
      <p:sp>
        <p:nvSpPr>
          <p:cNvPr id="5" name="TextBox 4"/>
          <p:cNvSpPr txBox="1"/>
          <p:nvPr/>
        </p:nvSpPr>
        <p:spPr>
          <a:xfrm>
            <a:off x="990600" y="3836638"/>
            <a:ext cx="3581400" cy="400110"/>
          </a:xfrm>
          <a:prstGeom prst="rect">
            <a:avLst/>
          </a:prstGeom>
          <a:noFill/>
        </p:spPr>
        <p:txBody>
          <a:bodyPr wrap="square" rtlCol="0">
            <a:spAutoFit/>
          </a:bodyPr>
          <a:lstStyle/>
          <a:p>
            <a:pPr algn="l"/>
            <a:r>
              <a:rPr lang="en-US" sz="2000" dirty="0" smtClean="0"/>
              <a:t>+ 5 tool orientation strategies</a:t>
            </a:r>
            <a:endParaRPr lang="en-US" sz="2000" dirty="0"/>
          </a:p>
        </p:txBody>
      </p:sp>
      <p:sp>
        <p:nvSpPr>
          <p:cNvPr id="6" name="TextBox 5"/>
          <p:cNvSpPr txBox="1"/>
          <p:nvPr/>
        </p:nvSpPr>
        <p:spPr>
          <a:xfrm>
            <a:off x="990600" y="4850084"/>
            <a:ext cx="5105400" cy="400110"/>
          </a:xfrm>
          <a:prstGeom prst="rect">
            <a:avLst/>
          </a:prstGeom>
          <a:noFill/>
        </p:spPr>
        <p:txBody>
          <a:bodyPr wrap="square" rtlCol="0">
            <a:spAutoFit/>
          </a:bodyPr>
          <a:lstStyle/>
          <a:p>
            <a:pPr algn="l"/>
            <a:r>
              <a:rPr lang="en-US" sz="2000" dirty="0" smtClean="0"/>
              <a:t>= 30 unique 5-axis machining strategies</a:t>
            </a:r>
            <a:endParaRPr lang="en-US" sz="2000" dirty="0"/>
          </a:p>
        </p:txBody>
      </p:sp>
      <p:sp>
        <p:nvSpPr>
          <p:cNvPr id="7" name="TextBox 6"/>
          <p:cNvSpPr txBox="1"/>
          <p:nvPr/>
        </p:nvSpPr>
        <p:spPr>
          <a:xfrm>
            <a:off x="1181100" y="5383483"/>
            <a:ext cx="5219701" cy="707886"/>
          </a:xfrm>
          <a:prstGeom prst="rect">
            <a:avLst/>
          </a:prstGeom>
          <a:noFill/>
        </p:spPr>
        <p:txBody>
          <a:bodyPr wrap="square" rtlCol="0">
            <a:spAutoFit/>
          </a:bodyPr>
          <a:lstStyle/>
          <a:p>
            <a:pPr algn="l"/>
            <a:r>
              <a:rPr lang="en-US" sz="2000" dirty="0" smtClean="0"/>
              <a:t>Or, lock 1 axis to convert to 4+1 machining</a:t>
            </a:r>
          </a:p>
          <a:p>
            <a:pPr algn="l"/>
            <a:r>
              <a:rPr lang="en-US" sz="2000" dirty="0" smtClean="0"/>
              <a:t>Or, lock 2 axes for 3+2 machining</a:t>
            </a:r>
            <a:endParaRPr lang="en-US" sz="2000" dirty="0"/>
          </a:p>
        </p:txBody>
      </p:sp>
      <p:pic>
        <p:nvPicPr>
          <p:cNvPr id="10" name="Picture 9" descr="MachiningPatterns.png"/>
          <p:cNvPicPr>
            <a:picLocks noChangeAspect="1"/>
          </p:cNvPicPr>
          <p:nvPr/>
        </p:nvPicPr>
        <p:blipFill>
          <a:blip r:embed="rId3" cstate="print"/>
          <a:stretch>
            <a:fillRect/>
          </a:stretch>
        </p:blipFill>
        <p:spPr>
          <a:xfrm>
            <a:off x="3962400" y="2728235"/>
            <a:ext cx="4530252" cy="775347"/>
          </a:xfrm>
          <a:prstGeom prst="rect">
            <a:avLst/>
          </a:prstGeom>
        </p:spPr>
      </p:pic>
      <p:pic>
        <p:nvPicPr>
          <p:cNvPr id="11" name="Picture 10" descr="Composite-ToolOrientation.png"/>
          <p:cNvPicPr>
            <a:picLocks noChangeAspect="1"/>
          </p:cNvPicPr>
          <p:nvPr/>
        </p:nvPicPr>
        <p:blipFill>
          <a:blip r:embed="rId4" cstate="print"/>
          <a:stretch>
            <a:fillRect/>
          </a:stretch>
        </p:blipFill>
        <p:spPr>
          <a:xfrm>
            <a:off x="4572000" y="3836638"/>
            <a:ext cx="3920652" cy="8115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an interactive interface</a:t>
            </a:r>
            <a:endParaRPr lang="en-US" dirty="0"/>
          </a:p>
        </p:txBody>
      </p:sp>
      <p:sp>
        <p:nvSpPr>
          <p:cNvPr id="3" name="Content Placeholder 2"/>
          <p:cNvSpPr>
            <a:spLocks noGrp="1"/>
          </p:cNvSpPr>
          <p:nvPr>
            <p:ph idx="1"/>
          </p:nvPr>
        </p:nvSpPr>
        <p:spPr>
          <a:xfrm>
            <a:off x="457201" y="2103440"/>
            <a:ext cx="3429000" cy="3916361"/>
          </a:xfrm>
        </p:spPr>
        <p:txBody>
          <a:bodyPr/>
          <a:lstStyle/>
          <a:p>
            <a:r>
              <a:rPr lang="en-US" dirty="0" smtClean="0"/>
              <a:t>The interface responds to the user’s choices</a:t>
            </a:r>
          </a:p>
          <a:p>
            <a:r>
              <a:rPr lang="en-US" dirty="0" smtClean="0"/>
              <a:t>Show the options that are needed</a:t>
            </a:r>
          </a:p>
          <a:p>
            <a:r>
              <a:rPr lang="en-US" dirty="0" smtClean="0"/>
              <a:t>Hide the options that aren’t</a:t>
            </a:r>
          </a:p>
          <a:p>
            <a:r>
              <a:rPr lang="en-US" dirty="0" smtClean="0"/>
              <a:t>Guide the user without imposing restrictions</a:t>
            </a:r>
            <a:endParaRPr lang="en-US" dirty="0"/>
          </a:p>
        </p:txBody>
      </p:sp>
      <p:pic>
        <p:nvPicPr>
          <p:cNvPr id="2052" name="Picture 4" descr="C:\Users\annm\Documents\DPdocuments\conferences\GlobalSpec 2011\InteractiveUI-ParallelPlanes.png"/>
          <p:cNvPicPr>
            <a:picLocks noChangeAspect="1" noChangeArrowheads="1"/>
          </p:cNvPicPr>
          <p:nvPr/>
        </p:nvPicPr>
        <p:blipFill>
          <a:blip r:embed="rId3" cstate="print"/>
          <a:stretch>
            <a:fillRect/>
          </a:stretch>
        </p:blipFill>
        <p:spPr bwMode="auto">
          <a:xfrm>
            <a:off x="3886202" y="2007916"/>
            <a:ext cx="3939968" cy="2959132"/>
          </a:xfrm>
          <a:prstGeom prst="rect">
            <a:avLst/>
          </a:prstGeom>
          <a:noFill/>
        </p:spPr>
      </p:pic>
      <p:pic>
        <p:nvPicPr>
          <p:cNvPr id="2053" name="Picture 5" descr="C:\Users\annm\Documents\DPdocuments\conferences\GlobalSpec 2011\InteractiveUI-ContourOffset.png"/>
          <p:cNvPicPr>
            <a:picLocks noChangeAspect="1" noChangeArrowheads="1"/>
          </p:cNvPicPr>
          <p:nvPr/>
        </p:nvPicPr>
        <p:blipFill>
          <a:blip r:embed="rId4" cstate="print"/>
          <a:stretch>
            <a:fillRect/>
          </a:stretch>
        </p:blipFill>
        <p:spPr bwMode="auto">
          <a:xfrm>
            <a:off x="4876801" y="4343400"/>
            <a:ext cx="3723852" cy="19866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lidMill and SolidMillTurn FreeForm 3-Axis Essential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SolidMill and SolidMillTurn FreeForm 3-Axis Essentials</Template>
  <TotalTime>8966</TotalTime>
  <Words>4649</Words>
  <Application>Microsoft Office PowerPoint</Application>
  <PresentationFormat>On-screen Show (4:3)</PresentationFormat>
  <Paragraphs>418</Paragraphs>
  <Slides>34</Slides>
  <Notes>34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SolidMill and SolidMillTurn FreeForm 3-Axis Essentials</vt:lpstr>
      <vt:lpstr>Custom Design</vt:lpstr>
      <vt:lpstr>1_Custom Design</vt:lpstr>
      <vt:lpstr>A Simplified Approach to Complex 5-Axis Milling</vt:lpstr>
      <vt:lpstr>Benefits of 5-Axis Machining</vt:lpstr>
      <vt:lpstr>Challenges of 5-Axis Machining</vt:lpstr>
      <vt:lpstr>Traditional CAM Approach</vt:lpstr>
      <vt:lpstr>Traditional Problems</vt:lpstr>
      <vt:lpstr>A Simplified CAM Approach</vt:lpstr>
      <vt:lpstr>Composite 5-Axis Function</vt:lpstr>
      <vt:lpstr>Advantages of a Composite Function</vt:lpstr>
      <vt:lpstr>Advantages of an interactive interface</vt:lpstr>
      <vt:lpstr>4 Simple Steps</vt:lpstr>
      <vt:lpstr>Step 1: Define the area to machine</vt:lpstr>
      <vt:lpstr>FreeForm Features</vt:lpstr>
      <vt:lpstr>Advantages of feature-based machining</vt:lpstr>
      <vt:lpstr>Step 2: Define the shape of the tool path</vt:lpstr>
      <vt:lpstr>Parametric</vt:lpstr>
      <vt:lpstr>A note about projection surfaces</vt:lpstr>
      <vt:lpstr>Spiral</vt:lpstr>
      <vt:lpstr>Planar</vt:lpstr>
      <vt:lpstr>Offset</vt:lpstr>
      <vt:lpstr>Step 3: Define the tool axis orientation</vt:lpstr>
      <vt:lpstr>Keep the tool normal to the model</vt:lpstr>
      <vt:lpstr>Perpendicular to a projected surface</vt:lpstr>
      <vt:lpstr>Through a point</vt:lpstr>
      <vt:lpstr>Fixed tool orientation</vt:lpstr>
      <vt:lpstr>From a profile</vt:lpstr>
      <vt:lpstr>Additional tool control</vt:lpstr>
      <vt:lpstr>Control the tool contact point</vt:lpstr>
      <vt:lpstr>Place limits on the tool axis</vt:lpstr>
      <vt:lpstr>Avoid collisions with Auto Tilt</vt:lpstr>
      <vt:lpstr>Step 4: Define linking strategies</vt:lpstr>
      <vt:lpstr>Feed link or rapid link?</vt:lpstr>
      <vt:lpstr>Advantages of prioritized lists</vt:lpstr>
      <vt:lpstr>Fluid links</vt:lpstr>
      <vt:lpstr>Unlimited Creativity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Olivier Thenoz</dc:creator>
  <cp:lastModifiedBy>Ann Mazakas</cp:lastModifiedBy>
  <cp:revision>531</cp:revision>
  <dcterms:created xsi:type="dcterms:W3CDTF">2009-04-30T23:54:32Z</dcterms:created>
  <dcterms:modified xsi:type="dcterms:W3CDTF">2011-04-07T19:16:57Z</dcterms:modified>
</cp:coreProperties>
</file>