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8" r:id="rId2"/>
    <p:sldId id="259" r:id="rId3"/>
    <p:sldId id="260" r:id="rId4"/>
    <p:sldId id="306" r:id="rId5"/>
    <p:sldId id="262" r:id="rId6"/>
    <p:sldId id="327" r:id="rId7"/>
    <p:sldId id="264" r:id="rId8"/>
    <p:sldId id="265" r:id="rId9"/>
    <p:sldId id="266" r:id="rId10"/>
    <p:sldId id="267" r:id="rId11"/>
    <p:sldId id="307" r:id="rId12"/>
    <p:sldId id="269" r:id="rId13"/>
    <p:sldId id="271" r:id="rId14"/>
    <p:sldId id="326" r:id="rId15"/>
    <p:sldId id="272" r:id="rId16"/>
    <p:sldId id="273" r:id="rId17"/>
    <p:sldId id="309" r:id="rId18"/>
    <p:sldId id="275" r:id="rId19"/>
    <p:sldId id="276" r:id="rId20"/>
    <p:sldId id="324" r:id="rId21"/>
    <p:sldId id="329" r:id="rId22"/>
    <p:sldId id="280" r:id="rId23"/>
    <p:sldId id="281" r:id="rId24"/>
    <p:sldId id="328" r:id="rId25"/>
    <p:sldId id="282" r:id="rId26"/>
    <p:sldId id="283" r:id="rId27"/>
    <p:sldId id="330" r:id="rId28"/>
    <p:sldId id="285" r:id="rId29"/>
    <p:sldId id="286" r:id="rId30"/>
    <p:sldId id="331" r:id="rId31"/>
    <p:sldId id="291" r:id="rId32"/>
    <p:sldId id="332" r:id="rId33"/>
    <p:sldId id="335" r:id="rId34"/>
    <p:sldId id="293" r:id="rId35"/>
    <p:sldId id="294" r:id="rId36"/>
    <p:sldId id="295" r:id="rId37"/>
    <p:sldId id="297" r:id="rId38"/>
    <p:sldId id="333" r:id="rId39"/>
    <p:sldId id="288" r:id="rId40"/>
    <p:sldId id="289" r:id="rId41"/>
    <p:sldId id="290" r:id="rId42"/>
    <p:sldId id="298" r:id="rId43"/>
    <p:sldId id="325" r:id="rId44"/>
    <p:sldId id="300" r:id="rId45"/>
    <p:sldId id="302" r:id="rId46"/>
    <p:sldId id="334" r:id="rId47"/>
    <p:sldId id="32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1648" autoAdjust="0"/>
    <p:restoredTop sz="88628" autoAdjust="0"/>
  </p:normalViewPr>
  <p:slideViewPr>
    <p:cSldViewPr snapToGrid="0">
      <p:cViewPr>
        <p:scale>
          <a:sx n="70" d="100"/>
          <a:sy n="70" d="100"/>
        </p:scale>
        <p:origin x="-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2" Type="http://schemas.openxmlformats.org/officeDocument/2006/relationships/slide" Target="slides/slide24.xml"/><Relationship Id="rId1" Type="http://schemas.openxmlformats.org/officeDocument/2006/relationships/slide" Target="slides/slide6.xml"/><Relationship Id="rId4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D340C-487E-1445-90C6-BF7B09242499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26AC-6386-A844-964A-33C64CD2D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57D26-0E9A-B745-8EF1-CF46B1160020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CD5C2-7FA3-A64E-AF45-195443530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9ED7A-6A4E-1344-945E-0459B04ADA12}" type="slidenum">
              <a:rPr lang="en-US"/>
              <a:pPr/>
              <a:t>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Welcome </a:t>
            </a:r>
            <a:r>
              <a:rPr lang="en-US" dirty="0"/>
              <a:t>to the ESPRIT CAM System booth at IMTS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45FCA-591D-6C4B-B317-A35A24F4DF72}" type="slidenum">
              <a:rPr lang="en-US"/>
              <a:pPr/>
              <a:t>10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ESPRIT CAM system provides innovative </a:t>
            </a:r>
            <a:r>
              <a:rPr lang="en-US" sz="1200" u="sng" dirty="0" smtClean="0"/>
              <a:t>New Technology</a:t>
            </a:r>
            <a:r>
              <a:rPr lang="en-US" sz="1200" dirty="0" smtClean="0"/>
              <a:t> utilizing a “B-Axis” for both milling and turning</a:t>
            </a:r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u="sng" dirty="0" smtClean="0"/>
              <a:t>New Thinking</a:t>
            </a:r>
            <a:r>
              <a:rPr lang="en-US" sz="1200" dirty="0" smtClean="0"/>
              <a:t> for Swiss-Style lathes now includes the full capability of all ESPRIT’s milling and turning 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ESPRIT is the New CAM Solution full of the latest Technology To address the demands of the latest generation of machine tools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And now, more than ever, this New Technology is within Technical and Financial reach of the average shop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9D9FB-8E34-C84E-B0A1-825C1A217A37}" type="slidenum">
              <a:rPr lang="en-US"/>
              <a:pPr/>
              <a:t>12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Introducing / </a:t>
            </a:r>
            <a:r>
              <a:rPr lang="en-US" sz="1600" dirty="0" smtClean="0">
                <a:solidFill>
                  <a:schemeClr val="bg1"/>
                </a:solidFill>
              </a:rPr>
              <a:t>Innovative</a:t>
            </a:r>
          </a:p>
          <a:p>
            <a:r>
              <a:rPr lang="en-US" sz="1200" dirty="0" smtClean="0"/>
              <a:t>A new Patent-Pending method for programming 5-axis machines</a:t>
            </a:r>
          </a:p>
          <a:p>
            <a:r>
              <a:rPr lang="en-US" sz="1200" dirty="0" smtClean="0"/>
              <a:t>New Technology that is now within the financial and technical reach of the average shop</a:t>
            </a:r>
            <a:endParaRPr lang="en-US" sz="1600" dirty="0" smtClean="0"/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DFF58-F53E-C04E-9DB8-5F70F04EDA1F}" type="slidenum">
              <a:rPr lang="en-US"/>
              <a:pPr/>
              <a:t>13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DFF58-F53E-C04E-9DB8-5F70F04EDA1F}" type="slidenum">
              <a:rPr lang="en-US"/>
              <a:pPr/>
              <a:t>14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Ease-of-use provided in four easy steps</a:t>
            </a:r>
          </a:p>
          <a:p>
            <a:pPr>
              <a:buFontTx/>
              <a:buChar char="•"/>
            </a:pPr>
            <a:r>
              <a:rPr lang="en-US" dirty="0"/>
              <a:t>Step 1 select the area of the workpiece to be machined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D6F41-60F2-574E-93D5-EDCD4D255AE6}" type="slidenum">
              <a:rPr lang="en-US"/>
              <a:pPr/>
              <a:t>15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 select the type of motion for the cutting tool to follow (concentric, sweeping, parallel)</a:t>
            </a:r>
          </a:p>
          <a:p>
            <a:r>
              <a:rPr lang="en-US"/>
              <a:t>5 type presently available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E5EDB-0C6C-F24A-928A-8D71626B5D7D}" type="slidenum">
              <a:rPr lang="en-US"/>
              <a:pPr/>
              <a:t>16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3 select the strategy to be used for the 4</a:t>
            </a:r>
            <a:r>
              <a:rPr lang="en-US" baseline="30000"/>
              <a:t>th</a:t>
            </a:r>
            <a:r>
              <a:rPr lang="en-US"/>
              <a:t> and 5</a:t>
            </a:r>
            <a:r>
              <a:rPr lang="en-US" baseline="30000"/>
              <a:t>th</a:t>
            </a:r>
            <a:r>
              <a:rPr lang="en-US"/>
              <a:t> axis orientation of the cutting tool (normal to a surface, through a curve) </a:t>
            </a:r>
          </a:p>
          <a:p>
            <a:r>
              <a:rPr lang="en-US"/>
              <a:t>4 type presently available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931DD-69B3-504A-8999-D772E1EE9E22}" type="slidenum">
              <a:rPr lang="en-US"/>
              <a:pPr/>
              <a:t>17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4 Feeds and Speeds, etc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19FBD-3B96-F34C-83F4-0ADCD64AB9A9}" type="slidenum">
              <a:rPr lang="en-US"/>
              <a:pPr/>
              <a:t>18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Using 4 simple steps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We have 20 different machining cycles available to us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new level of </a:t>
            </a:r>
            <a:r>
              <a:rPr lang="en-US" sz="1800" b="1" i="1" dirty="0">
                <a:solidFill>
                  <a:srgbClr val="869AD4"/>
                </a:solidFill>
              </a:rPr>
              <a:t>Ease-Of-Use </a:t>
            </a:r>
            <a:r>
              <a:rPr lang="en-US" sz="1600" dirty="0">
                <a:solidFill>
                  <a:schemeClr val="bg1"/>
                </a:solidFill>
              </a:rPr>
              <a:t>in 5-axis part programming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EDE75-6E18-474D-B06B-E7FFEB442497}" type="slidenum">
              <a:rPr lang="en-US"/>
              <a:pPr/>
              <a:t>19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broad set of 5-axis machining capabilities</a:t>
            </a:r>
          </a:p>
          <a:p>
            <a:r>
              <a:rPr lang="en-US"/>
              <a:t>Suitable for a wide variety of industries</a:t>
            </a:r>
          </a:p>
          <a:p>
            <a:r>
              <a:rPr lang="en-US"/>
              <a:t>And 5-axis machining applications</a:t>
            </a:r>
          </a:p>
          <a:p>
            <a:r>
              <a:rPr lang="en-US"/>
              <a:t>With an emphasis of providing industry leading ease-of-use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4E7E2-2022-F443-A94A-D06933B9A38B}" type="slidenum">
              <a:rPr lang="en-US"/>
              <a:pPr/>
              <a:t>2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I am sure that you recognize that our industry is changing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19FBD-3B96-F34C-83F4-0ADCD64AB9A9}" type="slidenum">
              <a:rPr lang="en-US"/>
              <a:pPr/>
              <a:t>21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10690-A92A-1946-8AB6-645E99A8EC52}" type="slidenum">
              <a:rPr lang="en-US"/>
              <a:pPr/>
              <a:t>22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ways of working</a:t>
            </a:r>
          </a:p>
          <a:p>
            <a:r>
              <a:rPr lang="en-US"/>
              <a:t>5-axis machining capabilities independent of the “type” of machine (mill or lathe)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F1858-1824-9649-A115-5C57983E9C73}" type="slidenum">
              <a:rPr lang="en-US"/>
              <a:pPr/>
              <a:t>23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By using these new multi-axis machining cycles, customers can gain flexibility by running their parts on either traditional mills or on the more advanced mill-turn machines while gaining productivity by reducing the number of setups required to completely machine their parts.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8D22D-F3B3-0F49-8984-0DD80B5FEF6E}" type="slidenum">
              <a:rPr lang="en-US"/>
              <a:pPr/>
              <a:t>24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Prospering in the future requires</a:t>
            </a:r>
          </a:p>
          <a:p>
            <a:pPr>
              <a:buFontTx/>
              <a:buChar char="•"/>
            </a:pPr>
            <a:r>
              <a:rPr lang="en-US"/>
              <a:t>New Thinking, New Technology, New Solutions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19FBD-3B96-F34C-83F4-0ADCD64AB9A9}" type="slidenum">
              <a:rPr lang="en-US"/>
              <a:pPr/>
              <a:t>27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1DFE0-2511-3146-93FC-BCAE1814B5A0}" type="slidenum">
              <a:rPr lang="en-US"/>
              <a:pPr/>
              <a:t>28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B-axis contouring is a finishing operation that continuously rotates the B-axis while turning the ID and/or OD of the part allowing the cutting tool to reach areas that would otherwise be inaccessible due to the tool’s geometry.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1ADFC-9A32-C445-B05A-83226C18DDFC}" type="slidenum">
              <a:rPr lang="en-US"/>
              <a:pPr/>
              <a:t>3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What might not be so obvious is that the rate of change is also increasing</a:t>
            </a:r>
            <a:endParaRPr 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19FBD-3B96-F34C-83F4-0ADCD64AB9A9}" type="slidenum">
              <a:rPr lang="en-US"/>
              <a:pPr/>
              <a:t>30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E26F6-2337-0243-98D9-A86737BED6FD}" type="slidenum">
              <a:rPr lang="en-US"/>
              <a:pPr/>
              <a:t>31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One CAM System</a:t>
            </a:r>
          </a:p>
          <a:p>
            <a:r>
              <a:rPr lang="en-US" sz="1200" b="0" dirty="0" smtClean="0"/>
              <a:t>multi-function machining</a:t>
            </a:r>
          </a:p>
          <a:p>
            <a:r>
              <a:rPr lang="en-US" sz="1200" b="0" dirty="0" smtClean="0"/>
              <a:t>for milling and turning</a:t>
            </a:r>
          </a:p>
          <a:p>
            <a:r>
              <a:rPr lang="en-US" sz="1200" b="0" dirty="0" smtClean="0"/>
              <a:t>in any combination</a:t>
            </a:r>
          </a:p>
          <a:p>
            <a:r>
              <a:rPr lang="en-US" sz="1200" b="0" dirty="0" smtClean="0"/>
              <a:t>on any machine</a:t>
            </a:r>
          </a:p>
          <a:p>
            <a:r>
              <a:rPr lang="en-US" sz="1200" b="0" dirty="0" smtClean="0"/>
              <a:t>with comprehensive simulation</a:t>
            </a:r>
          </a:p>
          <a:p>
            <a:r>
              <a:rPr lang="en-US" sz="1200" b="0" dirty="0" smtClean="0"/>
              <a:t>and complete collision detection</a:t>
            </a:r>
          </a:p>
          <a:p>
            <a:r>
              <a:rPr lang="en-US" sz="1200" b="1" dirty="0" smtClean="0"/>
              <a:t>supporting all the popular Swiss-Style machines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19FBD-3B96-F34C-83F4-0ADCD64AB9A9}" type="slidenum">
              <a:rPr lang="en-US"/>
              <a:pPr/>
              <a:t>32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8D22D-F3B3-0F49-8984-0DD80B5FEF6E}" type="slidenum">
              <a:rPr lang="en-US"/>
              <a:pPr/>
              <a:t>33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5D7FD-F75F-A04C-9E41-73349C0E1DCE}" type="slidenum">
              <a:rPr lang="en-US"/>
              <a:pPr/>
              <a:t>34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EDM Wizard</a:t>
            </a:r>
          </a:p>
          <a:p>
            <a:r>
              <a:rPr lang="en-US" dirty="0"/>
              <a:t>A new </a:t>
            </a:r>
            <a:r>
              <a:rPr lang="en-US" dirty="0" smtClean="0"/>
              <a:t>user </a:t>
            </a:r>
            <a:r>
              <a:rPr lang="en-US" dirty="0"/>
              <a:t>interface</a:t>
            </a:r>
          </a:p>
          <a:p>
            <a:r>
              <a:rPr lang="en-US" dirty="0"/>
              <a:t>for EDM programming</a:t>
            </a:r>
          </a:p>
          <a:p>
            <a:r>
              <a:rPr lang="en-US" dirty="0"/>
              <a:t>Provides greater ease-of-use</a:t>
            </a:r>
          </a:p>
          <a:p>
            <a:r>
              <a:rPr lang="en-US" dirty="0"/>
              <a:t>For casual part-time programmers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AF934-F4CB-D145-88BB-7125211566D0}" type="slidenum">
              <a:rPr lang="en-US"/>
              <a:pPr/>
              <a:t>35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 with new</a:t>
            </a:r>
          </a:p>
          <a:p>
            <a:r>
              <a:rPr lang="en-US" dirty="0"/>
              <a:t>Integrated machining condition databases</a:t>
            </a:r>
          </a:p>
          <a:p>
            <a:r>
              <a:rPr lang="en-US" dirty="0"/>
              <a:t>For </a:t>
            </a:r>
            <a:r>
              <a:rPr lang="en-US" dirty="0" err="1"/>
              <a:t>Agie</a:t>
            </a:r>
            <a:r>
              <a:rPr lang="en-US" dirty="0"/>
              <a:t>/</a:t>
            </a:r>
            <a:r>
              <a:rPr lang="en-US" dirty="0" err="1"/>
              <a:t>Charmilles</a:t>
            </a:r>
            <a:r>
              <a:rPr lang="en-US" dirty="0"/>
              <a:t>, Makino, Mitsubishi, </a:t>
            </a:r>
            <a:r>
              <a:rPr lang="en-US" dirty="0" err="1"/>
              <a:t>Sodick</a:t>
            </a:r>
            <a:r>
              <a:rPr lang="en-US" dirty="0"/>
              <a:t> </a:t>
            </a:r>
          </a:p>
          <a:p>
            <a:r>
              <a:rPr lang="en-US" dirty="0"/>
              <a:t>Providing factory recommended/optimal cutting conditions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2753F-846F-6F4E-9F02-9DEFAD7D9130}" type="slidenum">
              <a:rPr lang="en-US"/>
              <a:pPr/>
              <a:t>36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make it easier to work with todays’ complex geometry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B07FA-0748-D14C-868C-BBAAFEA453A7}" type="slidenum">
              <a:rPr lang="en-US"/>
              <a:pPr/>
              <a:t>37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New EDM Technology of ESPRIT 2009 delivers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19FBD-3B96-F34C-83F4-0ADCD64AB9A9}" type="slidenum">
              <a:rPr lang="en-US"/>
              <a:pPr/>
              <a:t>38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New EDM Technology of ESPRIT 2009 delivers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Faster more accurate part programming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Running more efficiently on your EDM machine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One CAM System</a:t>
            </a:r>
          </a:p>
          <a:p>
            <a:r>
              <a:rPr lang="en-US" sz="1200" b="1" dirty="0" smtClean="0"/>
              <a:t>multi-function machining</a:t>
            </a:r>
          </a:p>
          <a:p>
            <a:r>
              <a:rPr lang="en-US" sz="1200" b="1" dirty="0" smtClean="0"/>
              <a:t>for milling and turning</a:t>
            </a:r>
          </a:p>
          <a:p>
            <a:r>
              <a:rPr lang="en-US" sz="1200" b="1" dirty="0" smtClean="0"/>
              <a:t>in any combination</a:t>
            </a:r>
          </a:p>
          <a:p>
            <a:r>
              <a:rPr lang="en-US" sz="1200" b="1" dirty="0" smtClean="0"/>
              <a:t>on any machine</a:t>
            </a:r>
          </a:p>
          <a:p>
            <a:r>
              <a:rPr lang="en-US" sz="1200" dirty="0" smtClean="0"/>
              <a:t>with comprehensive simulation</a:t>
            </a:r>
          </a:p>
          <a:p>
            <a:r>
              <a:rPr lang="en-US" sz="1200" dirty="0" smtClean="0"/>
              <a:t>and complete collision detection</a:t>
            </a:r>
          </a:p>
          <a:p>
            <a:r>
              <a:rPr lang="en-US" sz="1200" dirty="0" smtClean="0"/>
              <a:t>supporting all the popular Swiss-Style machines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Labor cost are rising and skills are in short supply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Rising wages in emerging countries (India, China, </a:t>
            </a:r>
            <a:r>
              <a:rPr lang="en-US" sz="1200" dirty="0" err="1" smtClean="0"/>
              <a:t>Brasil</a:t>
            </a:r>
            <a:r>
              <a:rPr lang="en-US" sz="1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Energy and material prices are rising and supplies are limited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We have clear need to adopt a “Green” approach in our lives to protect the environment and the planet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The modern world is a small place, it is becoming smaller everyday, businesses and economies around the world effect each other, bringing challenges (competition) and opportunities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Currency exchange rate fluctuations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Increasing transportation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One CAM System</a:t>
            </a:r>
          </a:p>
          <a:p>
            <a:r>
              <a:rPr lang="en-US" sz="1200" b="0" dirty="0" smtClean="0"/>
              <a:t>multi-function machining</a:t>
            </a:r>
          </a:p>
          <a:p>
            <a:r>
              <a:rPr lang="en-US" sz="1200" b="0" dirty="0" smtClean="0"/>
              <a:t>for milling and turning</a:t>
            </a:r>
          </a:p>
          <a:p>
            <a:r>
              <a:rPr lang="en-US" sz="1200" b="0" dirty="0" smtClean="0"/>
              <a:t>in any combination</a:t>
            </a:r>
          </a:p>
          <a:p>
            <a:r>
              <a:rPr lang="en-US" sz="1200" b="0" dirty="0" smtClean="0"/>
              <a:t>on any machine</a:t>
            </a:r>
          </a:p>
          <a:p>
            <a:r>
              <a:rPr lang="en-US" sz="1200" b="1" dirty="0" smtClean="0"/>
              <a:t>with comprehensive simulation</a:t>
            </a:r>
          </a:p>
          <a:p>
            <a:r>
              <a:rPr lang="en-US" sz="1200" dirty="0" smtClean="0"/>
              <a:t>and complete collision detection</a:t>
            </a:r>
          </a:p>
          <a:p>
            <a:r>
              <a:rPr lang="en-US" sz="1200" dirty="0" smtClean="0"/>
              <a:t>supporting all the popular Swiss-Style machines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One CAM System</a:t>
            </a:r>
          </a:p>
          <a:p>
            <a:r>
              <a:rPr lang="en-US" sz="1200" b="0" dirty="0" smtClean="0"/>
              <a:t>multi-function machining</a:t>
            </a:r>
          </a:p>
          <a:p>
            <a:r>
              <a:rPr lang="en-US" sz="1200" b="0" dirty="0" smtClean="0"/>
              <a:t>for milling and turning</a:t>
            </a:r>
          </a:p>
          <a:p>
            <a:r>
              <a:rPr lang="en-US" sz="1200" b="0" dirty="0" smtClean="0"/>
              <a:t>in any combination</a:t>
            </a:r>
          </a:p>
          <a:p>
            <a:r>
              <a:rPr lang="en-US" sz="1200" b="0" dirty="0" smtClean="0"/>
              <a:t>on any machine</a:t>
            </a:r>
          </a:p>
          <a:p>
            <a:r>
              <a:rPr lang="en-US" sz="1200" b="0" dirty="0" smtClean="0"/>
              <a:t>with comprehensive simulation</a:t>
            </a:r>
          </a:p>
          <a:p>
            <a:r>
              <a:rPr lang="en-US" sz="1200" b="1" dirty="0" smtClean="0"/>
              <a:t>and complete collision detection</a:t>
            </a:r>
          </a:p>
          <a:p>
            <a:r>
              <a:rPr lang="en-US" sz="1200" dirty="0" smtClean="0"/>
              <a:t>supporting all the popular Swiss-Style machines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34754-263F-194C-A2FF-115663682F5E}" type="slidenum">
              <a:rPr lang="en-US"/>
              <a:pPr/>
              <a:t>45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You now have a clear definition of WHAT you are machining resulting in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19FBD-3B96-F34C-83F4-0ADCD64AB9A9}" type="slidenum">
              <a:rPr lang="en-US"/>
              <a:pPr/>
              <a:t>46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New EDM Technology of ESPRIT 2009 delivers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Faster more accurate part programming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Running more efficiently on your EDM machine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8D22D-F3B3-0F49-8984-0DD80B5FEF6E}" type="slidenum">
              <a:rPr lang="en-US"/>
              <a:pPr/>
              <a:t>47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Prospering in the future requires</a:t>
            </a:r>
          </a:p>
          <a:p>
            <a:pPr>
              <a:buFontTx/>
              <a:buChar char="•"/>
            </a:pPr>
            <a:r>
              <a:rPr lang="en-US"/>
              <a:t>New Thinking, New Technology, New Solutions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CD5C2-7FA3-A64E-AF45-19544353010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8A7CF-EB2A-5A46-B40C-8CB3F1D12272}" type="slidenum">
              <a:rPr lang="en-US"/>
              <a:pPr/>
              <a:t>5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good news is, opportunity</a:t>
            </a:r>
            <a:r>
              <a:rPr lang="en-US" baseline="0" dirty="0" smtClean="0"/>
              <a:t> also comes with change</a:t>
            </a:r>
          </a:p>
          <a:p>
            <a:pPr>
              <a:buFontTx/>
              <a:buChar char="•"/>
            </a:pPr>
            <a:r>
              <a:rPr lang="en-US" dirty="0" smtClean="0"/>
              <a:t>Identify </a:t>
            </a:r>
            <a:r>
              <a:rPr lang="en-US" dirty="0"/>
              <a:t>these new opportunities</a:t>
            </a:r>
          </a:p>
          <a:p>
            <a:pPr>
              <a:buFontTx/>
              <a:buChar char="•"/>
            </a:pPr>
            <a:r>
              <a:rPr lang="en-US" dirty="0"/>
              <a:t>Determine how to take advantage</a:t>
            </a:r>
          </a:p>
          <a:p>
            <a:pPr lvl="1">
              <a:buFontTx/>
              <a:buChar char="•"/>
            </a:pPr>
            <a:r>
              <a:rPr lang="en-US" dirty="0"/>
              <a:t>New markets like medical and energy</a:t>
            </a:r>
          </a:p>
          <a:p>
            <a:pPr lvl="1">
              <a:buFontTx/>
              <a:buChar char="•"/>
            </a:pPr>
            <a:r>
              <a:rPr lang="en-US" dirty="0"/>
              <a:t>Flow of work back onshore</a:t>
            </a:r>
          </a:p>
          <a:p>
            <a:pPr lvl="1">
              <a:buFontTx/>
              <a:buChar char="•"/>
            </a:pPr>
            <a:r>
              <a:rPr lang="en-US" dirty="0"/>
              <a:t>Opportunity for higher value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8D22D-F3B3-0F49-8984-0DD80B5FEF6E}" type="slidenum">
              <a:rPr lang="en-US"/>
              <a:pPr/>
              <a:t>6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Taking advantage of these new opportunities</a:t>
            </a:r>
          </a:p>
          <a:p>
            <a:r>
              <a:rPr lang="en-US" sz="1200" dirty="0" smtClean="0"/>
              <a:t>And prospering in the future requires</a:t>
            </a:r>
          </a:p>
          <a:p>
            <a:r>
              <a:rPr lang="en-US" sz="1200" dirty="0" smtClean="0"/>
              <a:t>New Thinking, New Technology, New Solutions</a:t>
            </a:r>
          </a:p>
          <a:p>
            <a:r>
              <a:rPr lang="en-US" sz="1200" dirty="0" smtClean="0"/>
              <a:t>And, of course, this is why you are here today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F9AA7-98E6-754A-A373-E4985D3B55C0}" type="slidenum">
              <a:rPr lang="en-US"/>
              <a:pPr/>
              <a:t>7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ESPRIT is that New CAM Solution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Full of the latest Technology To address the demands of the latest generation of machine tools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To interface with the newest CAD systems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To provide greater shop productivity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Rapidly growing with the changes demands of the industry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All backed by professional grade technical support</a:t>
            </a:r>
          </a:p>
          <a:p>
            <a:pPr>
              <a:buFontTx/>
              <a:buNone/>
            </a:pPr>
            <a:endParaRPr lang="en-US" sz="1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FAD89-8831-D248-A1F8-6E512C806DF2}" type="slidenum">
              <a:rPr lang="en-US"/>
              <a:pPr/>
              <a:t>8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ESPRIT CAM system provides </a:t>
            </a:r>
            <a:r>
              <a:rPr lang="en-US" sz="1200" u="sng" dirty="0" smtClean="0"/>
              <a:t>New Technology</a:t>
            </a:r>
            <a:r>
              <a:rPr lang="en-US" sz="1200" dirty="0" smtClean="0"/>
              <a:t> for your 5-axis applications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C0F8D-F31A-BA43-BFD1-809A1F0934E5}" type="slidenum">
              <a:rPr lang="en-US"/>
              <a:pPr/>
              <a:t>9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11275" y="792163"/>
            <a:ext cx="6713538" cy="5037137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ESPRIT CAM system offers </a:t>
            </a:r>
            <a:r>
              <a:rPr lang="en-US" sz="1200" u="sng" dirty="0" smtClean="0"/>
              <a:t>New Solutions</a:t>
            </a:r>
            <a:r>
              <a:rPr lang="en-US" sz="1200" dirty="0" smtClean="0"/>
              <a:t> for multi-function milling and turning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042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7D65-2748-3C47-8666-09111EF2692C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78-4439-EF40-9C74-C6062FB13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763000" cy="1143000"/>
          </a:xfrm>
        </p:spPr>
        <p:txBody>
          <a:bodyPr/>
          <a:lstStyle>
            <a:lvl1pPr>
              <a:defRPr>
                <a:effectLst>
                  <a:reflection stA="50000" endPos="75000" dist="1016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239000" cy="2895600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7D65-2748-3C47-8666-09111EF2692C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78-4439-EF40-9C74-C6062FB13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8763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7D65-2748-3C47-8666-09111EF2692C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78-4439-EF40-9C74-C6062FB13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7D65-2748-3C47-8666-09111EF2692C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78-4439-EF40-9C74-C6062FB13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7D65-2748-3C47-8666-09111EF2692C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5378-4439-EF40-9C74-C6062FB13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ppt_bk.bmp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057400"/>
            <a:ext cx="73914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87D65-2748-3C47-8666-09111EF2692C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5378-4439-EF40-9C74-C6062FB13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0" i="0" kern="1200" spc="100">
          <a:solidFill>
            <a:srgbClr val="404040"/>
          </a:solidFill>
          <a:effectLst>
            <a:reflection stA="50000" endPos="75000" dist="38100" dir="5400000" sy="-100000" algn="bl" rotWithShape="0"/>
          </a:effectLst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40404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0404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40404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0404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0404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ilippe\Documents\Desktop\IMTS_2008\Did_You_Know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ilippe\Documents\Desktop\IMTS_2008\01_Composite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ilippe\Documents\Desktop\IMTS_2008\02_Swarf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ilippe\Documents\Desktop\IMTS_2008\03_Spinning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ilippe\Documents\Desktop\IMTS_2008\04_B-Axis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ilippe\Documents\Desktop\IMTS_2008\05_Swiss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ilippe\Documents\Desktop\IMTS_2008\06_EDM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ilippe\Documents\Desktop\IMTS_2008\07_FX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stA="47000" endPos="75000" dist="101600" dir="5400000" sy="-100000" algn="bl" rotWithShape="0"/>
                </a:effectLst>
                <a:latin typeface="Arial Narrow"/>
                <a:cs typeface="Arial Narrow"/>
              </a:rPr>
              <a:t>Welcome! … Thank you for joining us</a:t>
            </a:r>
            <a:endParaRPr lang="en-US" dirty="0"/>
          </a:p>
        </p:txBody>
      </p:sp>
      <p:pic>
        <p:nvPicPr>
          <p:cNvPr id="5" name="Content Placeholder 4" descr="dpt.png"/>
          <p:cNvPicPr>
            <a:picLocks noGrp="1" noChangeAspect="1"/>
          </p:cNvPicPr>
          <p:nvPr>
            <p:ph idx="1"/>
          </p:nvPr>
        </p:nvPicPr>
        <p:blipFill>
          <a:blip r:embed="rId4"/>
          <a:srcRect l="-657032" r="-657032"/>
          <a:stretch>
            <a:fillRect/>
          </a:stretch>
        </p:blipFill>
        <p:spPr>
          <a:xfrm>
            <a:off x="-3048000" y="1371600"/>
            <a:ext cx="15382875" cy="1295400"/>
          </a:xfrm>
          <a:ln>
            <a:noFill/>
          </a:ln>
          <a:effectLst>
            <a:reflection stA="31000" endPos="75000" dist="12700" dir="5400000" sy="-100000" algn="bl" rotWithShape="0"/>
          </a:effectLst>
        </p:spPr>
      </p:pic>
      <p:pic>
        <p:nvPicPr>
          <p:cNvPr id="6" name="Did_You_Know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531927" y="0"/>
            <a:ext cx="583623" cy="4668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57730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743200"/>
            <a:ext cx="7239000" cy="2895600"/>
          </a:xfrm>
          <a:ln/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chemeClr val="accent4"/>
                </a:solidFill>
              </a:rPr>
              <a:t>B </a:t>
            </a:r>
            <a:r>
              <a:rPr lang="en-US" sz="3200" b="1" i="1" dirty="0" smtClean="0">
                <a:solidFill>
                  <a:srgbClr val="BE0204"/>
                </a:solidFill>
              </a:rPr>
              <a:t>-</a:t>
            </a:r>
            <a:r>
              <a:rPr lang="en-US" sz="3200" b="1" i="1" dirty="0" smtClean="0">
                <a:solidFill>
                  <a:schemeClr val="accent4"/>
                </a:solidFill>
              </a:rPr>
              <a:t> axis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machining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(milling and turning)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7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620000" cy="2895600"/>
          </a:xfrm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chemeClr val="accent4"/>
                </a:solidFill>
              </a:rPr>
              <a:t>Swiss </a:t>
            </a:r>
            <a:r>
              <a:rPr lang="en-US" sz="3200" b="1" i="1" dirty="0" smtClean="0">
                <a:solidFill>
                  <a:srgbClr val="BE0204"/>
                </a:solidFill>
              </a:rPr>
              <a:t>-</a:t>
            </a:r>
            <a:r>
              <a:rPr lang="en-US" sz="3200" b="1" i="1" dirty="0" smtClean="0">
                <a:solidFill>
                  <a:schemeClr val="accent4"/>
                </a:solidFill>
              </a:rPr>
              <a:t> Style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turning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819400"/>
            <a:ext cx="7467600" cy="2895600"/>
          </a:xfrm>
          <a:ln/>
        </p:spPr>
        <p:txBody>
          <a:bodyPr/>
          <a:lstStyle/>
          <a:p>
            <a:pPr algn="ctr"/>
            <a:r>
              <a:rPr lang="en-US" dirty="0" smtClean="0"/>
              <a:t>New  </a:t>
            </a:r>
            <a:r>
              <a:rPr lang="en-US" sz="3200" b="1" i="1" dirty="0" smtClean="0">
                <a:solidFill>
                  <a:srgbClr val="BE0204"/>
                </a:solidFill>
              </a:rPr>
              <a:t>Patent - Pending </a:t>
            </a:r>
            <a:r>
              <a:rPr lang="en-US" dirty="0" smtClean="0"/>
              <a:t> </a:t>
            </a:r>
            <a:r>
              <a:rPr lang="en-US" sz="3200" b="1" i="1" dirty="0" smtClean="0">
                <a:solidFill>
                  <a:srgbClr val="BE0204"/>
                </a:solidFill>
              </a:rPr>
              <a:t>5-axis </a:t>
            </a:r>
          </a:p>
          <a:p>
            <a:pPr algn="ctr"/>
            <a:r>
              <a:rPr lang="en-US" dirty="0" smtClean="0"/>
              <a:t>machining technology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667000"/>
            <a:ext cx="7620000" cy="2895600"/>
          </a:xfrm>
          <a:ln/>
        </p:spPr>
        <p:txBody>
          <a:bodyPr/>
          <a:lstStyle/>
          <a:p>
            <a:pPr algn="ctr"/>
            <a:r>
              <a:rPr lang="en-US" sz="2800" b="0" i="0" kern="1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A new level of</a:t>
            </a:r>
            <a:r>
              <a:rPr lang="en-US" dirty="0" smtClean="0"/>
              <a:t> </a:t>
            </a:r>
            <a:r>
              <a:rPr lang="en-US" sz="3200" b="1" i="1" kern="1200" dirty="0" smtClean="0">
                <a:solidFill>
                  <a:schemeClr val="accent4"/>
                </a:solidFill>
                <a:latin typeface="Arial"/>
                <a:ea typeface="+mn-ea"/>
                <a:cs typeface="Arial"/>
              </a:rPr>
              <a:t>Ease-</a:t>
            </a:r>
            <a:r>
              <a:rPr lang="en-US" sz="3200" b="1" i="1" dirty="0" smtClean="0">
                <a:solidFill>
                  <a:schemeClr val="accent4"/>
                </a:solidFill>
              </a:rPr>
              <a:t>of-Use</a:t>
            </a:r>
            <a:endParaRPr lang="en-US" sz="3200" b="1" i="1" kern="1200" dirty="0" smtClean="0">
              <a:solidFill>
                <a:schemeClr val="accent4"/>
              </a:solidFill>
              <a:latin typeface="Arial"/>
              <a:ea typeface="+mn-ea"/>
              <a:cs typeface="Arial"/>
            </a:endParaRPr>
          </a:p>
          <a:p>
            <a:pPr algn="ctr"/>
            <a:r>
              <a:rPr lang="en-US" sz="2800" b="0" i="0" kern="1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in 5-axis part programming</a:t>
            </a:r>
            <a:endParaRPr lang="en-US" dirty="0" smtClean="0"/>
          </a:p>
          <a:p>
            <a:pPr>
              <a:buFont typeface="Wingdings 2" pitchFamily="-65" charset="2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2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667000"/>
            <a:ext cx="7620000" cy="2895600"/>
          </a:xfrm>
          <a:ln/>
        </p:spPr>
        <p:txBody>
          <a:bodyPr/>
          <a:lstStyle/>
          <a:p>
            <a:pPr algn="ctr"/>
            <a:r>
              <a:rPr lang="en-US" sz="2800" b="0" i="0" kern="1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Select </a:t>
            </a:r>
            <a:r>
              <a:rPr lang="en-US" dirty="0" smtClean="0"/>
              <a:t>the </a:t>
            </a:r>
            <a:r>
              <a:rPr lang="en-US" sz="3200" b="1" i="1" kern="1200" dirty="0" smtClean="0">
                <a:solidFill>
                  <a:schemeClr val="accent4"/>
                </a:solidFill>
                <a:latin typeface="Arial"/>
                <a:ea typeface="+mn-ea"/>
                <a:cs typeface="Arial"/>
              </a:rPr>
              <a:t>Machining Zone</a:t>
            </a:r>
          </a:p>
          <a:p>
            <a:pPr algn="ctr"/>
            <a:r>
              <a:rPr lang="en-US" sz="2800" b="0" i="0" kern="1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of the workpiece</a:t>
            </a:r>
            <a:endParaRPr lang="en-US" dirty="0" smtClean="0"/>
          </a:p>
          <a:p>
            <a:pPr>
              <a:buFont typeface="Wingdings 2" pitchFamily="-65" charset="2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2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4"/>
                </a:solidFill>
              </a:rPr>
              <a:t/>
            </a:r>
            <a:br>
              <a:rPr lang="en-US" b="1" i="1" dirty="0" smtClean="0">
                <a:solidFill>
                  <a:schemeClr val="accent4"/>
                </a:solidFill>
              </a:rPr>
            </a:br>
            <a:r>
              <a:rPr lang="en-US" b="1" i="1" dirty="0" smtClean="0">
                <a:solidFill>
                  <a:schemeClr val="accent4"/>
                </a:solidFill>
              </a:rPr>
              <a:t/>
            </a:r>
            <a:br>
              <a:rPr lang="en-US" b="1" i="1" dirty="0" smtClean="0">
                <a:solidFill>
                  <a:schemeClr val="accent4"/>
                </a:solidFill>
              </a:rPr>
            </a:br>
            <a:r>
              <a:rPr lang="en-US" b="1" i="1" dirty="0" smtClean="0">
                <a:solidFill>
                  <a:schemeClr val="accent4"/>
                </a:solidFill>
              </a:rPr>
              <a:t/>
            </a:r>
            <a:br>
              <a:rPr lang="en-US" b="1" i="1" dirty="0" smtClean="0">
                <a:solidFill>
                  <a:schemeClr val="accent4"/>
                </a:solidFill>
              </a:rPr>
            </a:br>
            <a:endParaRPr lang="en-US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743200"/>
            <a:ext cx="7239000" cy="990600"/>
          </a:xfrm>
          <a:ln/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the </a:t>
            </a:r>
            <a:r>
              <a:rPr lang="en-US" sz="3200" b="1" i="1" dirty="0" smtClean="0">
                <a:solidFill>
                  <a:schemeClr val="accent4"/>
                </a:solidFill>
              </a:rPr>
              <a:t>Machining Pattern</a:t>
            </a:r>
            <a:endParaRPr lang="en-US" sz="3200" b="1" i="1" dirty="0" smtClean="0"/>
          </a:p>
          <a:p>
            <a:pPr>
              <a:buFont typeface="Wingdings 2" pitchFamily="-65" charset="2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accent4"/>
                </a:solidFill>
              </a:rPr>
              <a:t/>
            </a:r>
            <a:br>
              <a:rPr lang="en-US" b="1" i="1" dirty="0" smtClean="0">
                <a:solidFill>
                  <a:schemeClr val="accent4"/>
                </a:solidFill>
              </a:rPr>
            </a:br>
            <a:endParaRPr lang="en-US" dirty="0"/>
          </a:p>
        </p:txBody>
      </p:sp>
      <p:sp>
        <p:nvSpPr>
          <p:cNvPr id="3143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the rules for </a:t>
            </a:r>
            <a:r>
              <a:rPr lang="en-US" sz="3200" b="1" i="1" dirty="0" smtClean="0">
                <a:solidFill>
                  <a:schemeClr val="accent4"/>
                </a:solidFill>
              </a:rPr>
              <a:t>Tool Orientation</a:t>
            </a:r>
            <a:r>
              <a:rPr lang="en-US" b="1" dirty="0" smtClean="0">
                <a:solidFill>
                  <a:schemeClr val="accent4"/>
                </a:solidFill>
              </a:rPr>
              <a:t/>
            </a:r>
            <a:br>
              <a:rPr lang="en-US" b="1" dirty="0" smtClean="0">
                <a:solidFill>
                  <a:schemeClr val="accent4"/>
                </a:solidFill>
              </a:rPr>
            </a:b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971800"/>
            <a:ext cx="8153400" cy="2895600"/>
          </a:xfrm>
          <a:ln/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Choose optional </a:t>
            </a:r>
            <a:r>
              <a:rPr lang="en-US" sz="3200" b="1" i="1" dirty="0" smtClean="0">
                <a:solidFill>
                  <a:schemeClr val="accent4"/>
                </a:solidFill>
              </a:rPr>
              <a:t>Machining Parameters</a:t>
            </a:r>
            <a:endParaRPr lang="en-US" sz="3200" i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4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6" name="Picture 5" descr="espr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18" y="2743200"/>
            <a:ext cx="2926082" cy="1219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>
              <a:schemeClr val="bg1"/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50000" endPos="73000" dist="12700" dir="5400000" sy="-100000" algn="bl" rotWithShape="0"/>
          </a:effectLst>
        </p:spPr>
      </p:pic>
      <p:pic>
        <p:nvPicPr>
          <p:cNvPr id="8" name="01_Composit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77400" y="266700"/>
            <a:ext cx="476250" cy="381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5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743200"/>
            <a:ext cx="7239000" cy="2895600"/>
          </a:xfrm>
          <a:ln/>
        </p:spPr>
        <p:txBody>
          <a:bodyPr/>
          <a:lstStyle/>
          <a:p>
            <a:pPr algn="ctr">
              <a:buFont typeface="Wingdings 2" pitchFamily="-65" charset="2"/>
              <a:buNone/>
            </a:pPr>
            <a:r>
              <a:rPr lang="en-US" dirty="0" smtClean="0"/>
              <a:t>22 new </a:t>
            </a:r>
            <a:r>
              <a:rPr lang="en-US" sz="3200" b="1" i="1" kern="1200" dirty="0" smtClean="0">
                <a:solidFill>
                  <a:schemeClr val="accent4"/>
                </a:solidFill>
                <a:latin typeface="Arial"/>
                <a:ea typeface="+mn-ea"/>
                <a:cs typeface="Arial"/>
              </a:rPr>
              <a:t>5-axis Machining </a:t>
            </a:r>
            <a:r>
              <a:rPr lang="en-US" dirty="0" smtClean="0"/>
              <a:t>cycles</a:t>
            </a:r>
            <a:endParaRPr lang="en-US" sz="2800" dirty="0" smtClean="0"/>
          </a:p>
          <a:p>
            <a:pPr algn="ctr">
              <a:buFont typeface="Wingdings 2" pitchFamily="-65" charset="2"/>
              <a:buNone/>
            </a:pPr>
            <a:r>
              <a:rPr lang="en-US" sz="2800" dirty="0" smtClean="0"/>
              <a:t>now </a:t>
            </a:r>
            <a:r>
              <a:rPr lang="en-US" sz="2800" dirty="0"/>
              <a:t>available in </a:t>
            </a:r>
            <a:r>
              <a:rPr lang="en-US" sz="2800" dirty="0" smtClean="0"/>
              <a:t>ESPRIT</a:t>
            </a:r>
          </a:p>
          <a:p>
            <a:pPr algn="ctr">
              <a:buFont typeface="Wingdings 2" pitchFamily="-65" charset="2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2743200"/>
            <a:ext cx="7543800" cy="2895600"/>
          </a:xfrm>
          <a:ln/>
        </p:spPr>
        <p:txBody>
          <a:bodyPr/>
          <a:lstStyle/>
          <a:p>
            <a:pPr algn="ctr">
              <a:buFont typeface="Wingdings 2" pitchFamily="-65" charset="2"/>
              <a:buNone/>
            </a:pPr>
            <a:r>
              <a:rPr lang="en-US" dirty="0" smtClean="0"/>
              <a:t>Our industry</a:t>
            </a:r>
            <a:r>
              <a:rPr lang="en-US" baseline="0" dirty="0" smtClean="0"/>
              <a:t> is </a:t>
            </a:r>
            <a:r>
              <a:rPr lang="en-US" sz="3200" b="1" i="1" baseline="0" dirty="0" smtClean="0">
                <a:solidFill>
                  <a:schemeClr val="accent4"/>
                </a:solidFill>
              </a:rPr>
              <a:t>Changing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8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199" y="2599267"/>
            <a:ext cx="7239000" cy="2895600"/>
          </a:xfrm>
        </p:spPr>
        <p:txBody>
          <a:bodyPr/>
          <a:lstStyle/>
          <a:p>
            <a:pPr algn="ctr"/>
            <a:r>
              <a:rPr lang="en-US" dirty="0" smtClean="0"/>
              <a:t>Including an all new </a:t>
            </a:r>
          </a:p>
          <a:p>
            <a:pPr algn="ctr"/>
            <a:r>
              <a:rPr lang="en-US" dirty="0" smtClean="0"/>
              <a:t>5-axis </a:t>
            </a:r>
            <a:r>
              <a:rPr lang="en-US" sz="3200" b="1" i="1" dirty="0" smtClean="0">
                <a:solidFill>
                  <a:schemeClr val="accent4"/>
                </a:solidFill>
              </a:rPr>
              <a:t>Swarf Machining </a:t>
            </a:r>
            <a:r>
              <a:rPr lang="en-US" dirty="0" smtClean="0"/>
              <a:t>cycle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6" name="Picture 5" descr="espr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18" y="2743200"/>
            <a:ext cx="2926082" cy="1219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>
              <a:schemeClr val="bg1"/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50000" endPos="73000" dist="12700" dir="5400000" sy="-100000" algn="bl" rotWithShape="0"/>
          </a:effectLst>
        </p:spPr>
      </p:pic>
      <p:pic>
        <p:nvPicPr>
          <p:cNvPr id="7" name="02_Swarf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39300" y="0"/>
            <a:ext cx="495300" cy="3962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819400"/>
            <a:ext cx="7467600" cy="2895600"/>
          </a:xfrm>
          <a:ln/>
        </p:spPr>
        <p:txBody>
          <a:bodyPr/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-65" charset="2"/>
              <a:buNone/>
              <a:tabLst/>
              <a:defRPr/>
            </a:pPr>
            <a:r>
              <a:rPr lang="en-US" sz="3200" b="1" i="1" dirty="0" smtClean="0">
                <a:solidFill>
                  <a:srgbClr val="BE0204"/>
                </a:solidFill>
              </a:rPr>
              <a:t>5-axis Mill -Turn Machining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-65" charset="2"/>
              <a:buNone/>
              <a:tabLst/>
              <a:defRPr/>
            </a:pPr>
            <a:r>
              <a:rPr lang="en-US" sz="2800" i="1" dirty="0" smtClean="0"/>
              <a:t>(</a:t>
            </a:r>
            <a:r>
              <a:rPr lang="en-US" sz="2800" i="1" dirty="0"/>
              <a:t>on your mill or lathe)</a:t>
            </a:r>
            <a:endParaRPr lang="en-US" sz="2800" i="1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9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idx="1"/>
          </p:nvPr>
        </p:nvSpPr>
        <p:spPr>
          <a:xfrm>
            <a:off x="2714297" y="2254469"/>
            <a:ext cx="4419600" cy="2895600"/>
          </a:xfrm>
          <a:ln/>
        </p:spPr>
        <p:txBody>
          <a:bodyPr/>
          <a:lstStyle/>
          <a:p>
            <a:pPr marL="342900" marR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-65" charset="2"/>
              <a:buNone/>
              <a:tabLst/>
              <a:defRPr/>
            </a:pPr>
            <a:r>
              <a:rPr lang="en-US" dirty="0" smtClean="0"/>
              <a:t>Increased </a:t>
            </a:r>
            <a:r>
              <a:rPr lang="en-US" sz="3200" b="1" i="1" dirty="0" smtClean="0">
                <a:solidFill>
                  <a:srgbClr val="BE0204"/>
                </a:solidFill>
              </a:rPr>
              <a:t>Flexibility</a:t>
            </a:r>
            <a:endParaRPr lang="en-US" sz="3200" i="1" dirty="0" smtClean="0">
              <a:solidFill>
                <a:srgbClr val="BE0204"/>
              </a:solidFill>
            </a:endParaRPr>
          </a:p>
          <a:p>
            <a:pPr>
              <a:buFont typeface="Wingdings 2" pitchFamily="-65" charset="2"/>
              <a:buNone/>
            </a:pPr>
            <a:r>
              <a:rPr lang="en-US" sz="2800" dirty="0" smtClean="0"/>
              <a:t>Improved </a:t>
            </a:r>
            <a:r>
              <a:rPr lang="en-US" sz="3200" b="1" i="1" dirty="0">
                <a:solidFill>
                  <a:srgbClr val="BE0204"/>
                </a:solidFill>
              </a:rPr>
              <a:t>Productivity</a:t>
            </a:r>
          </a:p>
          <a:p>
            <a:pPr>
              <a:buFont typeface="Wingdings 2" pitchFamily="-65" charset="2"/>
              <a:buNone/>
            </a:pPr>
            <a:r>
              <a:rPr lang="en-US" sz="2800" dirty="0" smtClean="0"/>
              <a:t>Reduced </a:t>
            </a:r>
            <a:r>
              <a:rPr lang="en-US" sz="3200" b="1" i="1" dirty="0" smtClean="0">
                <a:solidFill>
                  <a:srgbClr val="BE0204"/>
                </a:solidFill>
              </a:rPr>
              <a:t>Set-up</a:t>
            </a:r>
            <a:endParaRPr lang="en-US" sz="3200" b="1" i="1" dirty="0">
              <a:solidFill>
                <a:srgbClr val="BE0204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>
              <a:buFont typeface="Wingdings 2" pitchFamily="-65" charset="2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1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1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idx="1"/>
          </p:nvPr>
        </p:nvSpPr>
        <p:spPr>
          <a:xfrm>
            <a:off x="1909787" y="2677326"/>
            <a:ext cx="3221695" cy="2895600"/>
          </a:xfrm>
          <a:ln/>
        </p:spPr>
        <p:txBody>
          <a:bodyPr/>
          <a:lstStyle/>
          <a:p>
            <a:r>
              <a:rPr lang="en-US" sz="3200" b="1" i="1" dirty="0" smtClean="0">
                <a:solidFill>
                  <a:srgbClr val="BE020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Thinking</a:t>
            </a:r>
          </a:p>
          <a:p>
            <a:r>
              <a:rPr lang="en-US" sz="3200" b="1" i="1" dirty="0" smtClean="0">
                <a:solidFill>
                  <a:schemeClr val="accent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Technology </a:t>
            </a:r>
          </a:p>
          <a:p>
            <a:r>
              <a:rPr lang="en-US" sz="3200" b="1" i="1" dirty="0" smtClean="0">
                <a:solidFill>
                  <a:schemeClr val="accent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Solutions</a:t>
            </a:r>
          </a:p>
          <a:p>
            <a:pPr algn="ctr"/>
            <a:endParaRPr lang="en-US" dirty="0" smtClean="0"/>
          </a:p>
        </p:txBody>
      </p:sp>
      <p:pic>
        <p:nvPicPr>
          <p:cNvPr id="13" name="Picture 12" descr="puz_solu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33" y="2908091"/>
            <a:ext cx="1280925" cy="1003803"/>
          </a:xfrm>
          <a:prstGeom prst="rect">
            <a:avLst/>
          </a:prstGeom>
          <a:effectLst>
            <a:outerShdw blurRad="50800" dist="38100" dir="8100000" algn="bl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uz-think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037" y="2731150"/>
            <a:ext cx="1459515" cy="979169"/>
          </a:xfrm>
          <a:prstGeom prst="rect">
            <a:avLst/>
          </a:prstGeom>
          <a:effectLst/>
        </p:spPr>
      </p:pic>
      <p:pic>
        <p:nvPicPr>
          <p:cNvPr id="11" name="Picture 10" descr="puz_te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934" y="3177782"/>
            <a:ext cx="1699691" cy="1385616"/>
          </a:xfrm>
          <a:prstGeom prst="rect">
            <a:avLst/>
          </a:prstGeom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-65" charset="2"/>
              <a:buNone/>
              <a:tabLst/>
              <a:defRPr/>
            </a:pPr>
            <a:r>
              <a:rPr lang="en-US" dirty="0" smtClean="0"/>
              <a:t>New </a:t>
            </a:r>
            <a:r>
              <a:rPr lang="en-US" sz="3200" b="1" i="1" dirty="0" smtClean="0">
                <a:solidFill>
                  <a:srgbClr val="BE0204"/>
                </a:solidFill>
              </a:rPr>
              <a:t>Spinning-Tool </a:t>
            </a:r>
            <a:r>
              <a:rPr lang="en-US" dirty="0" smtClean="0"/>
              <a:t>technology</a:t>
            </a:r>
          </a:p>
          <a:p>
            <a:pPr algn="ctr">
              <a:buFont typeface="Wingdings 2" pitchFamily="-65" charset="2"/>
              <a:buNone/>
            </a:pPr>
            <a:r>
              <a:rPr lang="en-US" dirty="0" smtClean="0"/>
              <a:t>now </a:t>
            </a:r>
            <a:r>
              <a:rPr lang="en-US" dirty="0"/>
              <a:t>available in ESPRIT</a:t>
            </a:r>
          </a:p>
          <a:p>
            <a:pPr algn="ctr">
              <a:buFont typeface="Wingdings 2" pitchFamily="-65" charset="2"/>
              <a:buNone/>
            </a:pPr>
            <a:endParaRPr lang="en-US" sz="2800" b="1" i="1" dirty="0"/>
          </a:p>
          <a:p>
            <a:pPr>
              <a:buFont typeface="Wingdings 2" pitchFamily="-65" charset="2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52258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2743200"/>
            <a:ext cx="6705600" cy="2895600"/>
          </a:xfrm>
          <a:ln/>
        </p:spPr>
        <p:txBody>
          <a:bodyPr/>
          <a:lstStyle/>
          <a:p>
            <a:r>
              <a:rPr lang="en-US" dirty="0" smtClean="0"/>
              <a:t>Productivity </a:t>
            </a:r>
            <a:r>
              <a:rPr lang="en-US" sz="3200" b="1" i="1" dirty="0" smtClean="0">
                <a:solidFill>
                  <a:srgbClr val="BE0204"/>
                </a:solidFill>
              </a:rPr>
              <a:t>Increases</a:t>
            </a:r>
            <a:r>
              <a:rPr lang="en-US" dirty="0" smtClean="0"/>
              <a:t> up to </a:t>
            </a:r>
            <a:r>
              <a:rPr lang="en-US" sz="3200" b="1" i="1" dirty="0" smtClean="0">
                <a:solidFill>
                  <a:srgbClr val="BE0204"/>
                </a:solidFill>
              </a:rPr>
              <a:t>500%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Tool life </a:t>
            </a:r>
            <a:r>
              <a:rPr lang="en-US" sz="3200" b="1" i="1" dirty="0" smtClean="0">
                <a:solidFill>
                  <a:srgbClr val="BE0204"/>
                </a:solidFill>
              </a:rPr>
              <a:t>Increases</a:t>
            </a:r>
            <a:r>
              <a:rPr lang="en-US" dirty="0" smtClean="0"/>
              <a:t> up to </a:t>
            </a:r>
            <a:r>
              <a:rPr lang="en-US" sz="3200" b="1" i="1" dirty="0" smtClean="0">
                <a:solidFill>
                  <a:srgbClr val="BE0204"/>
                </a:solidFill>
              </a:rPr>
              <a:t>2000%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Dissipation of heat allows dry machining</a:t>
            </a:r>
          </a:p>
          <a:p>
            <a:pPr algn="ctr"/>
            <a:endParaRPr lang="en-US" b="1" i="1" dirty="0" smtClean="0"/>
          </a:p>
          <a:p>
            <a:endParaRPr lang="en-US" dirty="0" smtClean="0"/>
          </a:p>
          <a:p>
            <a:pPr algn="ctr">
              <a:buFont typeface="Wingdings 2" pitchFamily="-65" charset="2"/>
              <a:buNone/>
            </a:pPr>
            <a:endParaRPr lang="en-US" sz="2800" b="1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6" name="Picture 5" descr="espr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18" y="2743200"/>
            <a:ext cx="2926082" cy="1219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>
              <a:schemeClr val="bg1"/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50000" endPos="73000" dist="12700" dir="5400000" sy="-100000" algn="bl" rotWithShape="0"/>
          </a:effectLst>
        </p:spPr>
      </p:pic>
      <p:pic>
        <p:nvPicPr>
          <p:cNvPr id="8" name="03_Spinni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596436" y="0"/>
            <a:ext cx="500063" cy="400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553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buFont typeface="Wingdings 2" pitchFamily="-65" charset="2"/>
              <a:buNone/>
            </a:pPr>
            <a:r>
              <a:rPr lang="en-US" dirty="0" smtClean="0"/>
              <a:t>New </a:t>
            </a:r>
            <a:r>
              <a:rPr lang="en-US" sz="3200" b="1" i="1" kern="1200" dirty="0" smtClean="0">
                <a:solidFill>
                  <a:srgbClr val="BE0204"/>
                </a:solidFill>
                <a:latin typeface="Arial"/>
                <a:ea typeface="+mn-ea"/>
                <a:cs typeface="Arial"/>
              </a:rPr>
              <a:t>B-axis </a:t>
            </a:r>
            <a:r>
              <a:rPr lang="en-US" sz="3200" b="1" i="1" dirty="0" smtClean="0">
                <a:solidFill>
                  <a:srgbClr val="BE0204"/>
                </a:solidFill>
              </a:rPr>
              <a:t>T</a:t>
            </a:r>
            <a:r>
              <a:rPr lang="en-US" sz="3200" b="1" i="1" kern="1200" dirty="0" smtClean="0">
                <a:solidFill>
                  <a:srgbClr val="BE0204"/>
                </a:solidFill>
                <a:latin typeface="Arial"/>
                <a:ea typeface="+mn-ea"/>
                <a:cs typeface="Arial"/>
              </a:rPr>
              <a:t>urning </a:t>
            </a:r>
            <a:r>
              <a:rPr lang="en-US" sz="2800" b="0" i="0" kern="1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technology</a:t>
            </a:r>
          </a:p>
          <a:p>
            <a:pPr algn="ctr">
              <a:buFont typeface="Wingdings 2" pitchFamily="-65" charset="2"/>
              <a:buNone/>
            </a:pPr>
            <a:r>
              <a:rPr lang="en-US" sz="2800" b="0" i="0" kern="1200" dirty="0" smtClean="0">
                <a:solidFill>
                  <a:srgbClr val="404040"/>
                </a:solidFill>
                <a:latin typeface="Arial"/>
                <a:ea typeface="+mn-ea"/>
                <a:cs typeface="Arial"/>
              </a:rPr>
              <a:t>now available in ESPRIT</a:t>
            </a:r>
          </a:p>
          <a:p>
            <a:pPr algn="ctr">
              <a:buFont typeface="Wingdings 2" pitchFamily="-65" charset="2"/>
              <a:buNone/>
            </a:pPr>
            <a:endParaRPr lang="en-US" sz="2800" b="1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3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5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idx="1"/>
          </p:nvPr>
        </p:nvSpPr>
        <p:spPr>
          <a:xfrm>
            <a:off x="1712422" y="2667000"/>
            <a:ext cx="6974378" cy="2895600"/>
          </a:xfrm>
          <a:ln/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i="1" dirty="0" smtClean="0">
                <a:solidFill>
                  <a:srgbClr val="BE0204"/>
                </a:solidFill>
              </a:rPr>
              <a:t>Fewer  </a:t>
            </a:r>
            <a:r>
              <a:rPr lang="en-US" dirty="0" smtClean="0"/>
              <a:t>cutting tools</a:t>
            </a:r>
          </a:p>
          <a:p>
            <a:pPr>
              <a:spcAft>
                <a:spcPts val="600"/>
              </a:spcAft>
            </a:pPr>
            <a:r>
              <a:rPr lang="en-US" sz="3200" b="1" i="1" dirty="0" smtClean="0">
                <a:solidFill>
                  <a:srgbClr val="BE0204"/>
                </a:solidFill>
              </a:rPr>
              <a:t>Reduced  </a:t>
            </a:r>
            <a:r>
              <a:rPr lang="en-US" dirty="0" smtClean="0"/>
              <a:t>cycle times</a:t>
            </a:r>
          </a:p>
          <a:p>
            <a:pPr>
              <a:spcAft>
                <a:spcPts val="1200"/>
              </a:spcAft>
            </a:pPr>
            <a:r>
              <a:rPr lang="en-US" sz="3200" b="1" i="1" dirty="0" smtClean="0">
                <a:solidFill>
                  <a:srgbClr val="BE0204"/>
                </a:solidFill>
              </a:rPr>
              <a:t>Optimized  </a:t>
            </a:r>
            <a:r>
              <a:rPr lang="en-US" dirty="0" smtClean="0"/>
              <a:t>tool cutting angles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Reach inaccessible areas of the workpiece</a:t>
            </a:r>
          </a:p>
          <a:p>
            <a:pPr algn="ctr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8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2819400"/>
            <a:ext cx="7543800" cy="2895600"/>
          </a:xfrm>
          <a:ln/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sz="3200" b="1" i="1" dirty="0" smtClean="0">
                <a:solidFill>
                  <a:srgbClr val="BE0204"/>
                </a:solidFill>
              </a:rPr>
              <a:t>Rate of Change </a:t>
            </a:r>
            <a:r>
              <a:rPr lang="en-US" dirty="0" smtClean="0"/>
              <a:t>is accelerating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8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6" name="Picture 5" descr="espr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18" y="2743200"/>
            <a:ext cx="2926082" cy="1219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>
              <a:schemeClr val="bg1"/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50000" endPos="73000" dist="12700" dir="5400000" sy="-100000" algn="bl" rotWithShape="0"/>
          </a:effectLst>
        </p:spPr>
      </p:pic>
      <p:pic>
        <p:nvPicPr>
          <p:cNvPr id="7" name="04_B-Axi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93135" y="0"/>
            <a:ext cx="493221" cy="3945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7490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819400"/>
            <a:ext cx="7239000" cy="2895600"/>
          </a:xfrm>
          <a:ln/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chemeClr val="accent4"/>
                </a:solidFill>
              </a:rPr>
              <a:t>Swiss - Style  </a:t>
            </a:r>
            <a:r>
              <a:rPr lang="en-US" dirty="0" smtClean="0"/>
              <a:t>turning</a:t>
            </a:r>
          </a:p>
          <a:p>
            <a:pPr algn="ctr"/>
            <a:endParaRPr lang="en-US" b="1" i="1" dirty="0" smtClean="0"/>
          </a:p>
          <a:p>
            <a:endParaRPr lang="en-US" dirty="0" smtClean="0"/>
          </a:p>
          <a:p>
            <a:pPr algn="ctr">
              <a:buFont typeface="Wingdings 2" pitchFamily="-65" charset="2"/>
              <a:buNone/>
            </a:pPr>
            <a:endParaRPr lang="en-US" sz="2800" b="1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4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6" name="Picture 5" descr="espr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18" y="2743200"/>
            <a:ext cx="2926082" cy="1219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>
              <a:schemeClr val="bg1"/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50000" endPos="73000" dist="12700" dir="5400000" sy="-100000" algn="bl" rotWithShape="0"/>
          </a:effectLst>
        </p:spPr>
      </p:pic>
      <p:pic>
        <p:nvPicPr>
          <p:cNvPr id="8" name="05_Swis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41725" y="0"/>
            <a:ext cx="594012" cy="4752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idx="1"/>
          </p:nvPr>
        </p:nvSpPr>
        <p:spPr>
          <a:xfrm>
            <a:off x="1909787" y="2677326"/>
            <a:ext cx="3221695" cy="2895600"/>
          </a:xfrm>
          <a:ln/>
        </p:spPr>
        <p:txBody>
          <a:bodyPr/>
          <a:lstStyle/>
          <a:p>
            <a:r>
              <a:rPr lang="en-US" sz="3200" b="1" i="1" dirty="0" smtClean="0">
                <a:solidFill>
                  <a:srgbClr val="BE020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Thinking</a:t>
            </a:r>
          </a:p>
          <a:p>
            <a:r>
              <a:rPr lang="en-US" sz="3200" b="1" i="1" dirty="0" smtClean="0">
                <a:solidFill>
                  <a:schemeClr val="accent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Technology </a:t>
            </a:r>
          </a:p>
          <a:p>
            <a:r>
              <a:rPr lang="en-US" sz="3200" b="1" i="1" dirty="0" smtClean="0">
                <a:solidFill>
                  <a:schemeClr val="accent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Solutions</a:t>
            </a:r>
          </a:p>
          <a:p>
            <a:pPr algn="ctr"/>
            <a:endParaRPr lang="en-US" dirty="0" smtClean="0"/>
          </a:p>
        </p:txBody>
      </p:sp>
      <p:pic>
        <p:nvPicPr>
          <p:cNvPr id="13" name="Picture 12" descr="puz_solu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33" y="2908091"/>
            <a:ext cx="1280925" cy="1003803"/>
          </a:xfrm>
          <a:prstGeom prst="rect">
            <a:avLst/>
          </a:prstGeom>
          <a:effectLst>
            <a:outerShdw blurRad="50800" dist="38100" dir="8100000" algn="bl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uz-think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037" y="2731150"/>
            <a:ext cx="1459515" cy="979169"/>
          </a:xfrm>
          <a:prstGeom prst="rect">
            <a:avLst/>
          </a:prstGeom>
          <a:effectLst/>
        </p:spPr>
      </p:pic>
      <p:pic>
        <p:nvPicPr>
          <p:cNvPr id="11" name="Picture 10" descr="puz_te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934" y="3177782"/>
            <a:ext cx="1699691" cy="1385616"/>
          </a:xfrm>
          <a:prstGeom prst="rect">
            <a:avLst/>
          </a:prstGeom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676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/>
            <a:r>
              <a:rPr lang="en-US" dirty="0" smtClean="0"/>
              <a:t>New </a:t>
            </a:r>
            <a:r>
              <a:rPr lang="en-US" sz="3200" b="1" i="1" dirty="0" smtClean="0">
                <a:solidFill>
                  <a:srgbClr val="BE0204"/>
                </a:solidFill>
              </a:rPr>
              <a:t>EDM Wizard </a:t>
            </a:r>
            <a:r>
              <a:rPr lang="en-US" dirty="0" smtClean="0"/>
              <a:t>graphical user interface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 2" pitchFamily="-65" charset="2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6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869AD4"/>
                </a:solidFill>
              </a:rPr>
              <a:t/>
            </a:r>
            <a:br>
              <a:rPr lang="en-US" b="1" i="1" dirty="0" smtClean="0">
                <a:solidFill>
                  <a:srgbClr val="869AD4"/>
                </a:solidFill>
              </a:rPr>
            </a:br>
            <a:endParaRPr lang="en-US" dirty="0"/>
          </a:p>
        </p:txBody>
      </p:sp>
      <p:sp>
        <p:nvSpPr>
          <p:cNvPr id="369666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819400"/>
            <a:ext cx="7239000" cy="2895600"/>
          </a:xfrm>
          <a:ln/>
        </p:spPr>
        <p:txBody>
          <a:bodyPr/>
          <a:lstStyle/>
          <a:p>
            <a:pPr algn="ctr"/>
            <a:r>
              <a:rPr lang="en-US" dirty="0" smtClean="0"/>
              <a:t>Combined with new </a:t>
            </a:r>
          </a:p>
          <a:p>
            <a:pPr algn="ctr"/>
            <a:r>
              <a:rPr lang="en-US" sz="3200" b="1" i="1" dirty="0" smtClean="0">
                <a:solidFill>
                  <a:srgbClr val="BE0204"/>
                </a:solidFill>
              </a:rPr>
              <a:t>Machining Condition Databases</a:t>
            </a:r>
            <a:endParaRPr lang="en-US" sz="3200" i="1" dirty="0" smtClean="0">
              <a:solidFill>
                <a:srgbClr val="BE020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0" i="0" dirty="0" smtClean="0">
                <a:solidFill>
                  <a:srgbClr val="404040"/>
                </a:solidFill>
              </a:rPr>
              <a:t/>
            </a:r>
            <a:br>
              <a:rPr lang="en-US" sz="1400" b="0" i="0" dirty="0" smtClean="0">
                <a:solidFill>
                  <a:srgbClr val="404040"/>
                </a:solidFill>
              </a:rPr>
            </a:br>
            <a:endParaRPr lang="en-US" dirty="0"/>
          </a:p>
        </p:txBody>
      </p:sp>
      <p:sp>
        <p:nvSpPr>
          <p:cNvPr id="371714" name="Rectangle 2"/>
          <p:cNvSpPr>
            <a:spLocks noGrp="1" noChangeArrowheads="1"/>
          </p:cNvSpPr>
          <p:nvPr>
            <p:ph idx="1"/>
          </p:nvPr>
        </p:nvSpPr>
        <p:spPr>
          <a:xfrm>
            <a:off x="893064" y="2496312"/>
            <a:ext cx="7391400" cy="2895600"/>
          </a:xfrm>
          <a:ln/>
        </p:spPr>
        <p:txBody>
          <a:bodyPr/>
          <a:lstStyle/>
          <a:p>
            <a:pPr algn="ctr"/>
            <a:r>
              <a:rPr lang="en-US" dirty="0" smtClean="0"/>
              <a:t>Plus </a:t>
            </a:r>
            <a:r>
              <a:rPr lang="en-US" sz="3200" b="1" i="1" dirty="0" smtClean="0">
                <a:solidFill>
                  <a:srgbClr val="BE0204"/>
                </a:solidFill>
              </a:rPr>
              <a:t>Advanced Feature Recognition</a:t>
            </a:r>
          </a:p>
          <a:p>
            <a:pPr algn="ctr"/>
            <a:endParaRPr lang="en-US" dirty="0" smtClean="0"/>
          </a:p>
          <a:p>
            <a:pPr algn="ctr"/>
            <a:endParaRPr lang="en-US" sz="1400" dirty="0" smtClean="0"/>
          </a:p>
          <a:p>
            <a:pPr algn="ctr">
              <a:buFont typeface="Wingdings 2" pitchFamily="-65" charset="2"/>
              <a:buNone/>
            </a:pPr>
            <a:endParaRPr lang="en-US" b="1" i="1" dirty="0" smtClean="0">
              <a:solidFill>
                <a:srgbClr val="869AD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7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idx="1"/>
          </p:nvPr>
        </p:nvSpPr>
        <p:spPr>
          <a:xfrm>
            <a:off x="2120462" y="2572408"/>
            <a:ext cx="5867400" cy="2895600"/>
          </a:xfrm>
          <a:ln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b="1" i="1" dirty="0" smtClean="0">
                <a:solidFill>
                  <a:schemeClr val="accent4"/>
                </a:solidFill>
              </a:rPr>
              <a:t>Improved</a:t>
            </a:r>
            <a:r>
              <a:rPr lang="en-US" dirty="0" smtClean="0"/>
              <a:t>  ease-of-use</a:t>
            </a:r>
          </a:p>
          <a:p>
            <a:pPr>
              <a:spcAft>
                <a:spcPts val="600"/>
              </a:spcAft>
            </a:pPr>
            <a:r>
              <a:rPr lang="en-US" sz="3200" b="1" i="1" dirty="0" smtClean="0">
                <a:solidFill>
                  <a:srgbClr val="BE0204"/>
                </a:solidFill>
              </a:rPr>
              <a:t>Faster</a:t>
            </a:r>
            <a:r>
              <a:rPr lang="en-US" dirty="0" smtClean="0"/>
              <a:t>  part programming</a:t>
            </a:r>
          </a:p>
          <a:p>
            <a:pPr>
              <a:spcAft>
                <a:spcPts val="600"/>
              </a:spcAft>
            </a:pPr>
            <a:r>
              <a:rPr lang="en-US" sz="3200" b="1" i="1" dirty="0" smtClean="0">
                <a:solidFill>
                  <a:srgbClr val="BE0204"/>
                </a:solidFill>
              </a:rPr>
              <a:t>Optimized</a:t>
            </a:r>
            <a:r>
              <a:rPr lang="en-US" dirty="0" smtClean="0"/>
              <a:t>  machining conditions</a:t>
            </a:r>
          </a:p>
          <a:p>
            <a:pPr>
              <a:lnSpc>
                <a:spcPct val="90000"/>
              </a:lnSpc>
            </a:pPr>
            <a:endParaRPr lang="en-US" sz="1100" dirty="0" smtClean="0"/>
          </a:p>
          <a:p>
            <a:pPr algn="ctr">
              <a:lnSpc>
                <a:spcPct val="90000"/>
              </a:lnSpc>
            </a:pPr>
            <a:endParaRPr lang="en-US" sz="1600" b="1" i="1" dirty="0" smtClean="0"/>
          </a:p>
          <a:p>
            <a:pPr>
              <a:lnSpc>
                <a:spcPct val="90000"/>
              </a:lnSpc>
            </a:pPr>
            <a:endParaRPr lang="en-US" sz="11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6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6" name="Picture 5" descr="espr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18" y="2743200"/>
            <a:ext cx="2926082" cy="1219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>
              <a:schemeClr val="bg1"/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50000" endPos="73000" dist="12700" dir="5400000" sy="-100000" algn="bl" rotWithShape="0"/>
          </a:effectLst>
        </p:spPr>
      </p:pic>
      <p:pic>
        <p:nvPicPr>
          <p:cNvPr id="7" name="06_ED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9509760" y="0"/>
            <a:ext cx="609600" cy="4876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48514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743200"/>
            <a:ext cx="7239000" cy="2895600"/>
          </a:xfrm>
          <a:ln/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3200" b="1" i="1" dirty="0" smtClean="0">
                <a:solidFill>
                  <a:srgbClr val="BE0204"/>
                </a:solidFill>
              </a:rPr>
              <a:t>Fully Integrated  </a:t>
            </a:r>
            <a:r>
              <a:rPr lang="en-US" dirty="0" smtClean="0"/>
              <a:t>programming 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for mills and lathes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in one CAM system</a:t>
            </a:r>
          </a:p>
          <a:p>
            <a:pPr algn="ctr"/>
            <a:endParaRPr lang="en-US" b="1" i="1" dirty="0" smtClean="0"/>
          </a:p>
          <a:p>
            <a:endParaRPr lang="en-US" dirty="0" smtClean="0"/>
          </a:p>
          <a:p>
            <a:pPr algn="ctr">
              <a:buFont typeface="Wingdings 2" pitchFamily="-65" charset="2"/>
              <a:buNone/>
            </a:pPr>
            <a:endParaRPr lang="en-US" sz="2800" b="1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514600"/>
            <a:ext cx="4343400" cy="2895600"/>
          </a:xfrm>
        </p:spPr>
        <p:txBody>
          <a:bodyPr/>
          <a:lstStyle/>
          <a:p>
            <a:r>
              <a:rPr lang="en-US" dirty="0" smtClean="0"/>
              <a:t>Labor </a:t>
            </a:r>
            <a:r>
              <a:rPr lang="en-US" dirty="0" smtClean="0">
                <a:solidFill>
                  <a:srgbClr val="008000"/>
                </a:solidFill>
              </a:rPr>
              <a:t>Costs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 smtClean="0">
                <a:solidFill>
                  <a:srgbClr val="008000"/>
                </a:solidFill>
              </a:rPr>
              <a:t>Skills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Energy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Materials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Manufacturing</a:t>
            </a:r>
          </a:p>
          <a:p>
            <a:r>
              <a:rPr lang="en-US" sz="3200" b="1" i="1" dirty="0" smtClean="0">
                <a:solidFill>
                  <a:srgbClr val="008000"/>
                </a:solidFill>
              </a:rPr>
              <a:t>Globalization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7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7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7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7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7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7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895600"/>
            <a:ext cx="7391400" cy="2895600"/>
          </a:xfrm>
          <a:ln/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rgbClr val="BE0204"/>
                </a:solidFill>
              </a:rPr>
              <a:t>Comprehensive Simulation</a:t>
            </a:r>
          </a:p>
          <a:p>
            <a:pPr algn="ctr">
              <a:buFont typeface="Wingdings 2" pitchFamily="-65" charset="2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2610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819400"/>
            <a:ext cx="7391400" cy="2895600"/>
          </a:xfrm>
          <a:ln/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rgbClr val="BE0204"/>
                </a:solidFill>
              </a:rPr>
              <a:t>Complete</a:t>
            </a:r>
            <a:r>
              <a:rPr lang="en-US" dirty="0" smtClean="0"/>
              <a:t> </a:t>
            </a:r>
            <a:r>
              <a:rPr lang="en-US" sz="3200" b="1" i="1" dirty="0" smtClean="0">
                <a:solidFill>
                  <a:srgbClr val="BE0204"/>
                </a:solidFill>
              </a:rPr>
              <a:t>Collision Detection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26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819400"/>
            <a:ext cx="7239000" cy="2895600"/>
          </a:xfrm>
          <a:ln/>
        </p:spPr>
        <p:txBody>
          <a:bodyPr/>
          <a:lstStyle/>
          <a:p>
            <a:pPr algn="ctr"/>
            <a:r>
              <a:rPr lang="en-US" dirty="0" smtClean="0"/>
              <a:t>New </a:t>
            </a:r>
            <a:r>
              <a:rPr lang="en-US" sz="3200" b="1" i="1" dirty="0" smtClean="0">
                <a:solidFill>
                  <a:srgbClr val="BE0204"/>
                </a:solidFill>
              </a:rPr>
              <a:t>FX Technology </a:t>
            </a:r>
            <a:r>
              <a:rPr lang="en-US" dirty="0" smtClean="0"/>
              <a:t>optimizes </a:t>
            </a:r>
          </a:p>
          <a:p>
            <a:pPr algn="ctr"/>
            <a:r>
              <a:rPr lang="en-US" dirty="0" smtClean="0"/>
              <a:t>CAD / CAM integration</a:t>
            </a:r>
          </a:p>
          <a:p>
            <a:pPr algn="ctr"/>
            <a:endParaRPr lang="en-US" dirty="0" smtClean="0"/>
          </a:p>
          <a:p>
            <a:pPr algn="ctr"/>
            <a:endParaRPr lang="en-US" b="1" i="1" dirty="0" smtClean="0"/>
          </a:p>
          <a:p>
            <a:pPr algn="ctr">
              <a:buFont typeface="Wingdings 2" pitchFamily="-65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>
          <a:xfrm>
            <a:off x="2017059" y="1447800"/>
            <a:ext cx="5638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spc="0" dirty="0" smtClean="0">
                <a:solidFill>
                  <a:srgbClr val="404040"/>
                </a:solidFill>
                <a:effectLst/>
                <a:latin typeface="Arial"/>
                <a:cs typeface="Arial"/>
              </a:rPr>
              <a:t>Reading your </a:t>
            </a:r>
            <a:r>
              <a:rPr lang="en-US" b="1" i="1" spc="0" dirty="0" smtClean="0">
                <a:solidFill>
                  <a:schemeClr val="accent4"/>
                </a:solidFill>
                <a:effectLst/>
                <a:latin typeface="Arial"/>
                <a:cs typeface="Arial"/>
              </a:rPr>
              <a:t>Native </a:t>
            </a:r>
            <a:r>
              <a:rPr lang="en-US" sz="2800" spc="0" dirty="0" smtClean="0">
                <a:solidFill>
                  <a:srgbClr val="404040"/>
                </a:solidFill>
                <a:effectLst/>
                <a:latin typeface="Arial"/>
                <a:cs typeface="Arial"/>
              </a:rPr>
              <a:t>CAD files</a:t>
            </a:r>
            <a:endParaRPr lang="en-US" sz="2800" spc="0" dirty="0">
              <a:solidFill>
                <a:srgbClr val="404040"/>
              </a:solidFill>
              <a:effectLst/>
              <a:latin typeface="Arial"/>
              <a:cs typeface="Arial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017059" y="2438400"/>
            <a:ext cx="1828800" cy="3429000"/>
          </a:xfrm>
          <a:ln/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4"/>
                </a:solidFill>
              </a:rPr>
              <a:t>DWG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DXF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IGES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SAT (ACIS)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Step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STL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VDA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X_T (</a:t>
            </a:r>
            <a:r>
              <a:rPr lang="en-US" sz="1800" dirty="0" err="1" smtClean="0">
                <a:solidFill>
                  <a:schemeClr val="accent4"/>
                </a:solidFill>
              </a:rPr>
              <a:t>Parasolid</a:t>
            </a:r>
            <a:r>
              <a:rPr lang="en-US" sz="1800" dirty="0" smtClean="0">
                <a:solidFill>
                  <a:schemeClr val="accent4"/>
                </a:solidFill>
              </a:rPr>
              <a:t>)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387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03059" y="2438400"/>
            <a:ext cx="2895600" cy="3733800"/>
          </a:xfrm>
          <a:ln/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BE0204"/>
                </a:solidFill>
              </a:rPr>
              <a:t>Autocad</a:t>
            </a:r>
            <a:endParaRPr lang="en-US" sz="1800" dirty="0" smtClean="0">
              <a:solidFill>
                <a:srgbClr val="BE0204"/>
              </a:solidFill>
            </a:endParaRPr>
          </a:p>
          <a:p>
            <a:r>
              <a:rPr lang="en-US" sz="1800" dirty="0" err="1" smtClean="0">
                <a:solidFill>
                  <a:srgbClr val="BE0204"/>
                </a:solidFill>
              </a:rPr>
              <a:t>Catia</a:t>
            </a:r>
            <a:endParaRPr lang="en-US" sz="1800" dirty="0" smtClean="0">
              <a:solidFill>
                <a:srgbClr val="BE0204"/>
              </a:solidFill>
            </a:endParaRPr>
          </a:p>
          <a:p>
            <a:r>
              <a:rPr lang="en-US" sz="1800" dirty="0" smtClean="0">
                <a:solidFill>
                  <a:srgbClr val="BE0204"/>
                </a:solidFill>
              </a:rPr>
              <a:t>Inventor</a:t>
            </a:r>
          </a:p>
          <a:p>
            <a:r>
              <a:rPr lang="en-US" sz="1800" dirty="0" smtClean="0">
                <a:solidFill>
                  <a:srgbClr val="BE0204"/>
                </a:solidFill>
              </a:rPr>
              <a:t>Pro/Engineer</a:t>
            </a:r>
          </a:p>
          <a:p>
            <a:r>
              <a:rPr lang="en-US" sz="1800" dirty="0" smtClean="0">
                <a:solidFill>
                  <a:srgbClr val="BE0204"/>
                </a:solidFill>
              </a:rPr>
              <a:t>Solid Edge</a:t>
            </a:r>
          </a:p>
          <a:p>
            <a:r>
              <a:rPr lang="en-US" sz="1800" dirty="0" err="1" smtClean="0">
                <a:solidFill>
                  <a:srgbClr val="BE0204"/>
                </a:solidFill>
              </a:rPr>
              <a:t>Solidworks</a:t>
            </a:r>
            <a:endParaRPr lang="en-US" sz="1800" dirty="0" smtClean="0">
              <a:solidFill>
                <a:srgbClr val="BE0204"/>
              </a:solidFill>
            </a:endParaRPr>
          </a:p>
          <a:p>
            <a:r>
              <a:rPr lang="en-US" sz="1800" dirty="0" err="1" smtClean="0">
                <a:solidFill>
                  <a:srgbClr val="BE0204"/>
                </a:solidFill>
              </a:rPr>
              <a:t>Unigraphics</a:t>
            </a:r>
            <a:r>
              <a:rPr lang="en-US" sz="1800" dirty="0" smtClean="0">
                <a:solidFill>
                  <a:srgbClr val="BE0204"/>
                </a:solidFill>
              </a:rPr>
              <a:t/>
            </a:r>
            <a:br>
              <a:rPr lang="en-US" sz="1800" dirty="0" smtClean="0">
                <a:solidFill>
                  <a:srgbClr val="BE0204"/>
                </a:solidFill>
              </a:rPr>
            </a:br>
            <a:endParaRPr lang="en-US" dirty="0" smtClean="0">
              <a:solidFill>
                <a:srgbClr val="BE020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8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8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87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8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8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8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8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8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87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7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8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8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8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387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87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87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7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38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8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8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387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87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87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6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26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26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26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fill="hold"/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26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7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26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7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387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87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87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26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7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2" dur="500" fill="hold"/>
                                        <p:tgtEl>
                                          <p:spTgt spid="387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87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87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260"/>
                            </p:stCondLst>
                            <p:childTnLst>
                              <p:par>
                                <p:cTn id="126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7" dur="500" fill="hold"/>
                                        <p:tgtEl>
                                          <p:spTgt spid="387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87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777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87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/>
      <p:bldP spid="387074" grpId="0" uiExpand="1" build="p"/>
      <p:bldP spid="387074" grpId="1" uiExpand="1" build="p"/>
      <p:bldP spid="387076" grpId="0" build="p"/>
      <p:bldP spid="387076" grpI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1170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819400"/>
            <a:ext cx="7239000" cy="2895600"/>
          </a:xfrm>
          <a:ln/>
        </p:spPr>
        <p:txBody>
          <a:bodyPr/>
          <a:lstStyle/>
          <a:p>
            <a:pPr algn="ctr"/>
            <a:r>
              <a:rPr lang="en-US" dirty="0" smtClean="0"/>
              <a:t>Inside ESPRIT you have both  </a:t>
            </a:r>
          </a:p>
          <a:p>
            <a:pPr algn="ctr">
              <a:lnSpc>
                <a:spcPct val="90000"/>
              </a:lnSpc>
            </a:pPr>
            <a:r>
              <a:rPr lang="en-US" sz="3200" b="1" i="1" dirty="0" smtClean="0">
                <a:solidFill>
                  <a:srgbClr val="BE0204"/>
                </a:solidFill>
              </a:rPr>
              <a:t>CAD Geometry </a:t>
            </a:r>
            <a:r>
              <a:rPr lang="en-US" dirty="0" smtClean="0"/>
              <a:t>and </a:t>
            </a:r>
            <a:r>
              <a:rPr lang="en-US" sz="3200" b="1" i="1" dirty="0" smtClean="0">
                <a:solidFill>
                  <a:srgbClr val="BE0204"/>
                </a:solidFill>
              </a:rPr>
              <a:t>CAD Features</a:t>
            </a:r>
          </a:p>
          <a:p>
            <a:pPr algn="ctr">
              <a:lnSpc>
                <a:spcPct val="90000"/>
              </a:lnSpc>
            </a:pPr>
            <a:endParaRPr lang="en-US" b="1" i="1" dirty="0" smtClean="0"/>
          </a:p>
          <a:p>
            <a:pPr algn="ctr">
              <a:lnSpc>
                <a:spcPct val="90000"/>
              </a:lnSpc>
              <a:buFont typeface="Wingdings 2" pitchFamily="-65" charset="2"/>
              <a:buNone/>
            </a:pPr>
            <a:endParaRPr lang="en-US" sz="2800" b="1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93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2514600"/>
            <a:ext cx="7239000" cy="3581400"/>
          </a:xfrm>
          <a:ln/>
        </p:spPr>
        <p:txBody>
          <a:bodyPr>
            <a:normAutofit/>
          </a:bodyPr>
          <a:lstStyle/>
          <a:p>
            <a:pPr lvl="4">
              <a:lnSpc>
                <a:spcPct val="80000"/>
              </a:lnSpc>
              <a:spcAft>
                <a:spcPts val="1200"/>
              </a:spcAft>
              <a:buFont typeface="Arial" pitchFamily="-65" charset="0"/>
              <a:buNone/>
            </a:pPr>
            <a:r>
              <a:rPr lang="en-US" sz="3200" b="1" i="1" dirty="0" smtClean="0">
                <a:solidFill>
                  <a:srgbClr val="BE0204"/>
                </a:solidFill>
              </a:rPr>
              <a:t>Greater  </a:t>
            </a:r>
            <a:r>
              <a:rPr lang="en-US" sz="2800" dirty="0" smtClean="0"/>
              <a:t>part accuracy </a:t>
            </a:r>
          </a:p>
          <a:p>
            <a:pPr lvl="4">
              <a:lnSpc>
                <a:spcPct val="80000"/>
              </a:lnSpc>
              <a:spcAft>
                <a:spcPts val="1200"/>
              </a:spcAft>
              <a:buFont typeface="Arial" pitchFamily="-65" charset="0"/>
              <a:buNone/>
            </a:pPr>
            <a:r>
              <a:rPr lang="en-US" sz="3200" b="1" i="1" dirty="0" smtClean="0">
                <a:solidFill>
                  <a:srgbClr val="BE0204"/>
                </a:solidFill>
              </a:rPr>
              <a:t>Less</a:t>
            </a:r>
            <a:r>
              <a:rPr lang="en-US" sz="2800" dirty="0" smtClean="0"/>
              <a:t>  ambiguity</a:t>
            </a:r>
          </a:p>
          <a:p>
            <a:pPr lvl="4">
              <a:lnSpc>
                <a:spcPct val="80000"/>
              </a:lnSpc>
              <a:spcAft>
                <a:spcPts val="1200"/>
              </a:spcAft>
              <a:buFont typeface="Arial" pitchFamily="-65" charset="0"/>
              <a:buNone/>
            </a:pPr>
            <a:r>
              <a:rPr lang="en-US" sz="3200" b="1" i="1" dirty="0" smtClean="0">
                <a:solidFill>
                  <a:srgbClr val="BE0204"/>
                </a:solidFill>
              </a:rPr>
              <a:t>Faster  </a:t>
            </a:r>
            <a:r>
              <a:rPr lang="en-US" sz="2800" dirty="0" smtClean="0"/>
              <a:t>programming</a:t>
            </a:r>
          </a:p>
          <a:p>
            <a:pPr lvl="4">
              <a:lnSpc>
                <a:spcPct val="80000"/>
              </a:lnSpc>
              <a:spcAft>
                <a:spcPts val="1200"/>
              </a:spcAft>
              <a:buFont typeface="Arial" pitchFamily="-65" charset="0"/>
              <a:buNone/>
            </a:pPr>
            <a:r>
              <a:rPr lang="en-US" sz="3200" b="1" i="1" dirty="0" smtClean="0">
                <a:solidFill>
                  <a:srgbClr val="BE0204"/>
                </a:solidFill>
              </a:rPr>
              <a:t>Easier</a:t>
            </a:r>
            <a:r>
              <a:rPr lang="en-US" sz="2800" dirty="0" smtClean="0"/>
              <a:t>  to use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3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3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3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6" name="Picture 5" descr="espr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18" y="2743200"/>
            <a:ext cx="2926082" cy="1219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>
              <a:schemeClr val="bg1"/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50000" endPos="73000" dist="12700" dir="5400000" sy="-100000" algn="bl" rotWithShape="0"/>
          </a:effectLst>
        </p:spPr>
      </p:pic>
      <p:pic>
        <p:nvPicPr>
          <p:cNvPr id="8" name="07_F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63001" y="0"/>
            <a:ext cx="822614" cy="65809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idx="1"/>
          </p:nvPr>
        </p:nvSpPr>
        <p:spPr>
          <a:xfrm>
            <a:off x="1909787" y="2677326"/>
            <a:ext cx="3221695" cy="2895600"/>
          </a:xfrm>
          <a:ln/>
        </p:spPr>
        <p:txBody>
          <a:bodyPr/>
          <a:lstStyle/>
          <a:p>
            <a:r>
              <a:rPr lang="en-US" sz="3200" b="1" i="1" dirty="0" smtClean="0">
                <a:solidFill>
                  <a:srgbClr val="BE020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Thinking</a:t>
            </a:r>
          </a:p>
          <a:p>
            <a:r>
              <a:rPr lang="en-US" sz="3200" b="1" i="1" dirty="0" smtClean="0">
                <a:solidFill>
                  <a:schemeClr val="accent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Technology </a:t>
            </a:r>
          </a:p>
          <a:p>
            <a:r>
              <a:rPr lang="en-US" sz="3200" b="1" i="1" dirty="0" smtClean="0">
                <a:solidFill>
                  <a:schemeClr val="accent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Solutions</a:t>
            </a:r>
          </a:p>
          <a:p>
            <a:pPr algn="ctr"/>
            <a:endParaRPr lang="en-US" dirty="0" smtClean="0"/>
          </a:p>
        </p:txBody>
      </p:sp>
      <p:pic>
        <p:nvPicPr>
          <p:cNvPr id="13" name="Picture 12" descr="puz_solu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33" y="2908091"/>
            <a:ext cx="1280925" cy="1003803"/>
          </a:xfrm>
          <a:prstGeom prst="rect">
            <a:avLst/>
          </a:prstGeom>
          <a:effectLst>
            <a:outerShdw blurRad="50800" dist="38100" dir="8100000" algn="bl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uz-think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037" y="2731150"/>
            <a:ext cx="1459515" cy="979169"/>
          </a:xfrm>
          <a:prstGeom prst="rect">
            <a:avLst/>
          </a:prstGeom>
          <a:effectLst/>
        </p:spPr>
      </p:pic>
      <p:pic>
        <p:nvPicPr>
          <p:cNvPr id="11" name="Picture 10" descr="puz_te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934" y="3177782"/>
            <a:ext cx="1699691" cy="1385616"/>
          </a:xfrm>
          <a:prstGeom prst="rect">
            <a:avLst/>
          </a:prstGeom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971800"/>
            <a:ext cx="7467600" cy="2895600"/>
          </a:xfrm>
          <a:ln/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Please take a closer look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7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30110"/>
                                      </p:to>
                                    </p:animClr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3011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uiExpand="1" build="p" animBg="1"/>
      <p:bldP spid="459778" grpI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  <a:latin typeface="Arial"/>
                <a:cs typeface="Arial"/>
              </a:rPr>
              <a:t>Thank You!</a:t>
            </a:r>
            <a:endParaRPr lang="en-US" dirty="0">
              <a:effectLst/>
              <a:latin typeface="Arial"/>
              <a:cs typeface="Arial"/>
            </a:endParaRPr>
          </a:p>
        </p:txBody>
      </p:sp>
      <p:pic>
        <p:nvPicPr>
          <p:cNvPr id="5" name="Picture 4" descr="espr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52800"/>
            <a:ext cx="2926082" cy="1219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>
              <a:schemeClr val="bg1"/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50000" endPos="73000" dist="127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42370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819400"/>
            <a:ext cx="7391400" cy="2895600"/>
          </a:xfrm>
          <a:ln/>
        </p:spPr>
        <p:txBody>
          <a:bodyPr/>
          <a:lstStyle/>
          <a:p>
            <a:pPr algn="ctr"/>
            <a:r>
              <a:rPr lang="en-US" dirty="0" smtClean="0"/>
              <a:t>With change comes </a:t>
            </a:r>
            <a:r>
              <a:rPr lang="en-US" sz="3200" b="1" i="1" dirty="0" smtClean="0">
                <a:solidFill>
                  <a:srgbClr val="BE0204"/>
                </a:solidFill>
              </a:rPr>
              <a:t>Opportunity</a:t>
            </a:r>
            <a:endParaRPr lang="en-US" b="1" i="1" dirty="0" smtClean="0">
              <a:solidFill>
                <a:srgbClr val="869AD4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idx="1"/>
          </p:nvPr>
        </p:nvSpPr>
        <p:spPr>
          <a:xfrm>
            <a:off x="1909787" y="2677326"/>
            <a:ext cx="3221695" cy="2895600"/>
          </a:xfrm>
          <a:ln/>
        </p:spPr>
        <p:txBody>
          <a:bodyPr/>
          <a:lstStyle/>
          <a:p>
            <a:r>
              <a:rPr lang="en-US" sz="3200" b="1" i="1" dirty="0" smtClean="0">
                <a:solidFill>
                  <a:srgbClr val="BE020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Thinking</a:t>
            </a:r>
          </a:p>
          <a:p>
            <a:r>
              <a:rPr lang="en-US" sz="3200" b="1" i="1" dirty="0" smtClean="0">
                <a:solidFill>
                  <a:schemeClr val="accent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Technology </a:t>
            </a:r>
          </a:p>
          <a:p>
            <a:r>
              <a:rPr lang="en-US" sz="3200" b="1" i="1" dirty="0" smtClean="0">
                <a:solidFill>
                  <a:schemeClr val="accent4"/>
                </a:solidFill>
                <a:effectLst>
                  <a:reflection stA="25000" endPos="53000" dist="12700" dir="5400000" sy="-100000" algn="bl" rotWithShape="0"/>
                </a:effectLst>
              </a:rPr>
              <a:t>New</a:t>
            </a:r>
            <a:r>
              <a:rPr lang="en-US" dirty="0" smtClean="0">
                <a:effectLst>
                  <a:reflection stA="25000" endPos="53000" dist="12700" dir="5400000" sy="-100000" algn="bl" rotWithShape="0"/>
                </a:effectLst>
              </a:rPr>
              <a:t> Solutions</a:t>
            </a:r>
          </a:p>
          <a:p>
            <a:pPr algn="ctr"/>
            <a:endParaRPr lang="en-US" dirty="0" smtClean="0"/>
          </a:p>
        </p:txBody>
      </p:sp>
      <p:pic>
        <p:nvPicPr>
          <p:cNvPr id="13" name="Picture 12" descr="puz_solu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33" y="2908091"/>
            <a:ext cx="1280925" cy="1003803"/>
          </a:xfrm>
          <a:prstGeom prst="rect">
            <a:avLst/>
          </a:prstGeom>
          <a:effectLst>
            <a:outerShdw blurRad="50800" dist="38100" dir="8100000" algn="bl">
              <a:srgbClr val="000000">
                <a:alpha val="43000"/>
              </a:srgbClr>
            </a:outerShdw>
          </a:effectLst>
        </p:spPr>
      </p:pic>
      <p:pic>
        <p:nvPicPr>
          <p:cNvPr id="15" name="Picture 14" descr="puz-think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037" y="2731150"/>
            <a:ext cx="1459515" cy="979169"/>
          </a:xfrm>
          <a:prstGeom prst="rect">
            <a:avLst/>
          </a:prstGeom>
          <a:effectLst/>
        </p:spPr>
      </p:pic>
      <p:pic>
        <p:nvPicPr>
          <p:cNvPr id="11" name="Picture 10" descr="puz_te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934" y="3177782"/>
            <a:ext cx="1699691" cy="1385616"/>
          </a:xfrm>
          <a:prstGeom prst="rect">
            <a:avLst/>
          </a:prstGeom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espr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18" y="2743200"/>
            <a:ext cx="2926082" cy="1219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glow>
              <a:schemeClr val="bg1"/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stA="50000" endPos="73000" dist="127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819400"/>
            <a:ext cx="7239000" cy="2895600"/>
          </a:xfrm>
          <a:ln/>
        </p:spPr>
        <p:txBody>
          <a:bodyPr/>
          <a:lstStyle/>
          <a:p>
            <a:pPr algn="ctr"/>
            <a:r>
              <a:rPr lang="en-US" dirty="0" smtClean="0"/>
              <a:t>Simultaneous </a:t>
            </a:r>
            <a:r>
              <a:rPr lang="en-US" sz="3200" b="1" i="1" dirty="0" smtClean="0">
                <a:solidFill>
                  <a:srgbClr val="BE0204"/>
                </a:solidFill>
              </a:rPr>
              <a:t>5-axis </a:t>
            </a:r>
            <a:r>
              <a:rPr lang="en-US" dirty="0" smtClean="0"/>
              <a:t>milling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6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743200"/>
            <a:ext cx="7239000" cy="2895600"/>
          </a:xfrm>
          <a:ln/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rgbClr val="BE0204"/>
                </a:solidFill>
              </a:rPr>
              <a:t>Mill -Turn  </a:t>
            </a:r>
            <a:r>
              <a:rPr lang="en-US" dirty="0" smtClean="0"/>
              <a:t>machine tools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7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 build="p" animBg="1"/>
    </p:bldLst>
  </p:timing>
</p:sld>
</file>

<file path=ppt/theme/theme1.xml><?xml version="1.0" encoding="utf-8"?>
<a:theme xmlns:a="http://schemas.openxmlformats.org/drawingml/2006/main" name="esprit_2008_pres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1197</Words>
  <Application>Microsoft Macintosh PowerPoint</Application>
  <PresentationFormat>On-screen Show (4:3)</PresentationFormat>
  <Paragraphs>273</Paragraphs>
  <Slides>49</Slides>
  <Notes>49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esprit_2008_pres</vt:lpstr>
      <vt:lpstr>Welcome! … Thank you for joining us</vt:lpstr>
      <vt:lpstr>Slide 2</vt:lpstr>
      <vt:lpstr>Slide 3</vt:lpstr>
      <vt:lpstr>Slide 4</vt:lpstr>
      <vt:lpstr>Slide 5</vt:lpstr>
      <vt:lpstr> </vt:lpstr>
      <vt:lpstr> </vt:lpstr>
      <vt:lpstr>Slide 8</vt:lpstr>
      <vt:lpstr>Slide 9</vt:lpstr>
      <vt:lpstr>Slide 10</vt:lpstr>
      <vt:lpstr>Slide 11</vt:lpstr>
      <vt:lpstr>Slide 12</vt:lpstr>
      <vt:lpstr>  </vt:lpstr>
      <vt:lpstr>  </vt:lpstr>
      <vt:lpstr>   </vt:lpstr>
      <vt:lpstr> 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</vt:lpstr>
      <vt:lpstr> </vt:lpstr>
      <vt:lpstr> </vt:lpstr>
      <vt:lpstr> </vt:lpstr>
      <vt:lpstr>Slide 37</vt:lpstr>
      <vt:lpstr>Slide 38</vt:lpstr>
      <vt:lpstr>Slide 39</vt:lpstr>
      <vt:lpstr> </vt:lpstr>
      <vt:lpstr>Slide 41</vt:lpstr>
      <vt:lpstr>Slide 42</vt:lpstr>
      <vt:lpstr>Reading your Native CAD files</vt:lpstr>
      <vt:lpstr>Slide 44</vt:lpstr>
      <vt:lpstr> </vt:lpstr>
      <vt:lpstr>Slide 46</vt:lpstr>
      <vt:lpstr> </vt:lpstr>
      <vt:lpstr> </vt:lpstr>
      <vt:lpstr>Thank You!</vt:lpstr>
    </vt:vector>
  </TitlesOfParts>
  <Company>iDig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</dc:title>
  <dc:creator>Office 2004 Test Drive User</dc:creator>
  <cp:lastModifiedBy>Philippe Albert</cp:lastModifiedBy>
  <cp:revision>210</cp:revision>
  <dcterms:created xsi:type="dcterms:W3CDTF">2008-08-28T21:07:43Z</dcterms:created>
  <dcterms:modified xsi:type="dcterms:W3CDTF">2008-10-14T19:46:24Z</dcterms:modified>
</cp:coreProperties>
</file>