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notesSlides/notesSlide37.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Lst>
  <p:notesMasterIdLst>
    <p:notesMasterId r:id="rId63"/>
  </p:notesMasterIdLst>
  <p:handoutMasterIdLst>
    <p:handoutMasterId r:id="rId64"/>
  </p:handoutMasterIdLst>
  <p:sldIdLst>
    <p:sldId id="330" r:id="rId4"/>
    <p:sldId id="334" r:id="rId5"/>
    <p:sldId id="397" r:id="rId6"/>
    <p:sldId id="398" r:id="rId7"/>
    <p:sldId id="412" r:id="rId8"/>
    <p:sldId id="413" r:id="rId9"/>
    <p:sldId id="414" r:id="rId10"/>
    <p:sldId id="415" r:id="rId11"/>
    <p:sldId id="416" r:id="rId12"/>
    <p:sldId id="417" r:id="rId13"/>
    <p:sldId id="418" r:id="rId14"/>
    <p:sldId id="419" r:id="rId15"/>
    <p:sldId id="420" r:id="rId16"/>
    <p:sldId id="407" r:id="rId17"/>
    <p:sldId id="421" r:id="rId18"/>
    <p:sldId id="422" r:id="rId19"/>
    <p:sldId id="451" r:id="rId20"/>
    <p:sldId id="423" r:id="rId21"/>
    <p:sldId id="424" r:id="rId22"/>
    <p:sldId id="455" r:id="rId23"/>
    <p:sldId id="408" r:id="rId24"/>
    <p:sldId id="425" r:id="rId25"/>
    <p:sldId id="452" r:id="rId26"/>
    <p:sldId id="453" r:id="rId27"/>
    <p:sldId id="454" r:id="rId28"/>
    <p:sldId id="426" r:id="rId29"/>
    <p:sldId id="430" r:id="rId30"/>
    <p:sldId id="427" r:id="rId31"/>
    <p:sldId id="409" r:id="rId32"/>
    <p:sldId id="431" r:id="rId33"/>
    <p:sldId id="432" r:id="rId34"/>
    <p:sldId id="433" r:id="rId35"/>
    <p:sldId id="434" r:id="rId36"/>
    <p:sldId id="435" r:id="rId37"/>
    <p:sldId id="436" r:id="rId38"/>
    <p:sldId id="410" r:id="rId39"/>
    <p:sldId id="411" r:id="rId40"/>
    <p:sldId id="437" r:id="rId41"/>
    <p:sldId id="438" r:id="rId42"/>
    <p:sldId id="439" r:id="rId43"/>
    <p:sldId id="440" r:id="rId44"/>
    <p:sldId id="441" r:id="rId45"/>
    <p:sldId id="456" r:id="rId46"/>
    <p:sldId id="442" r:id="rId47"/>
    <p:sldId id="443" r:id="rId48"/>
    <p:sldId id="444" r:id="rId49"/>
    <p:sldId id="457" r:id="rId50"/>
    <p:sldId id="460" r:id="rId51"/>
    <p:sldId id="445" r:id="rId52"/>
    <p:sldId id="458" r:id="rId53"/>
    <p:sldId id="446" r:id="rId54"/>
    <p:sldId id="459" r:id="rId55"/>
    <p:sldId id="447" r:id="rId56"/>
    <p:sldId id="448" r:id="rId57"/>
    <p:sldId id="450" r:id="rId58"/>
    <p:sldId id="449" r:id="rId59"/>
    <p:sldId id="395" r:id="rId60"/>
    <p:sldId id="396" r:id="rId61"/>
    <p:sldId id="323" r:id="rId62"/>
  </p:sldIdLst>
  <p:sldSz cx="9144000" cy="6858000" type="screen4x3"/>
  <p:notesSz cx="9144000" cy="6858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BFCB6"/>
    <a:srgbClr val="FFFF00"/>
    <a:srgbClr val="DDDDDD"/>
    <a:srgbClr val="FFFFFF"/>
    <a:srgbClr val="990000"/>
    <a:srgbClr val="FF66CC"/>
    <a:srgbClr val="333399"/>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01" autoAdjust="0"/>
    <p:restoredTop sz="84587" autoAdjust="0"/>
  </p:normalViewPr>
  <p:slideViewPr>
    <p:cSldViewPr snapToObjects="1">
      <p:cViewPr>
        <p:scale>
          <a:sx n="90" d="100"/>
          <a:sy n="90" d="100"/>
        </p:scale>
        <p:origin x="-282" y="-150"/>
      </p:cViewPr>
      <p:guideLst>
        <p:guide orient="horz" pos="1296"/>
        <p:guide pos="6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104" d="100"/>
          <a:sy n="104" d="100"/>
        </p:scale>
        <p:origin x="-90" y="-240"/>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6387"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6388"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6389"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455D60C7-7D27-4E1B-A1D6-45F6298D2B7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61795"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7588" name="Rectangle 4"/>
          <p:cNvSpPr>
            <a:spLocks noGrp="1" noRot="1" noChangeAspect="1" noChangeArrowheads="1" noTextEdit="1"/>
          </p:cNvSpPr>
          <p:nvPr>
            <p:ph type="sldImg" idx="2"/>
          </p:nvPr>
        </p:nvSpPr>
        <p:spPr bwMode="auto">
          <a:xfrm>
            <a:off x="274638" y="593725"/>
            <a:ext cx="4905375" cy="3778250"/>
          </a:xfrm>
          <a:prstGeom prst="rect">
            <a:avLst/>
          </a:prstGeom>
          <a:noFill/>
          <a:ln w="9525">
            <a:solidFill>
              <a:srgbClr val="000000"/>
            </a:solidFill>
            <a:miter lim="800000"/>
            <a:headEnd/>
            <a:tailEnd/>
          </a:ln>
        </p:spPr>
      </p:sp>
      <p:sp>
        <p:nvSpPr>
          <p:cNvPr id="161797" name="Rectangle 5"/>
          <p:cNvSpPr>
            <a:spLocks noGrp="1" noChangeArrowheads="1"/>
          </p:cNvSpPr>
          <p:nvPr>
            <p:ph type="body" sz="quarter" idx="3"/>
          </p:nvPr>
        </p:nvSpPr>
        <p:spPr bwMode="auto">
          <a:xfrm>
            <a:off x="5394325" y="593725"/>
            <a:ext cx="3506788" cy="5749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1798"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61799"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E8435113-C4AF-45D6-9C4B-04D97418F433}" type="slidenum">
              <a:rPr lang="en-US"/>
              <a:pPr/>
              <a:t>‹#›</a:t>
            </a:fld>
            <a:endParaRPr lang="en-US"/>
          </a:p>
        </p:txBody>
      </p:sp>
      <p:sp>
        <p:nvSpPr>
          <p:cNvPr id="161800" name="Text Box 8"/>
          <p:cNvSpPr txBox="1">
            <a:spLocks noChangeArrowheads="1"/>
          </p:cNvSpPr>
          <p:nvPr/>
        </p:nvSpPr>
        <p:spPr bwMode="auto">
          <a:xfrm>
            <a:off x="274638" y="4892675"/>
            <a:ext cx="4905375" cy="366713"/>
          </a:xfrm>
          <a:prstGeom prst="rect">
            <a:avLst/>
          </a:prstGeom>
          <a:noFill/>
          <a:ln w="9525">
            <a:noFill/>
            <a:miter lim="800000"/>
            <a:headEnd/>
            <a:tailEnd/>
          </a:ln>
          <a:effectLst/>
        </p:spPr>
        <p:txBody>
          <a:bodyPr>
            <a:spAutoFit/>
          </a:bodyPr>
          <a:lstStyle/>
          <a:p>
            <a:pPr>
              <a:spcBef>
                <a:spcPct val="50000"/>
              </a:spcBef>
            </a:pPr>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A453EAE-2B12-4B03-9419-2DF8C0DB8ED8}" type="slidenum">
              <a:rPr lang="en-US"/>
              <a:pPr/>
              <a:t>1</a:t>
            </a:fld>
            <a:endParaRPr lang="en-US"/>
          </a:p>
        </p:txBody>
      </p:sp>
      <p:sp>
        <p:nvSpPr>
          <p:cNvPr id="68611" name="Rectangle 2"/>
          <p:cNvSpPr>
            <a:spLocks noGrp="1" noRot="1" noChangeAspect="1" noChangeArrowheads="1" noTextEdit="1"/>
          </p:cNvSpPr>
          <p:nvPr>
            <p:ph type="sldImg"/>
          </p:nvPr>
        </p:nvSpPr>
        <p:spPr>
          <a:xfrm>
            <a:off x="209550" y="593725"/>
            <a:ext cx="5035550" cy="3778250"/>
          </a:xfrm>
          <a:ln/>
        </p:spPr>
      </p:sp>
      <p:sp>
        <p:nvSpPr>
          <p:cNvPr id="68612" name="Rectangle 3"/>
          <p:cNvSpPr>
            <a:spLocks noGrp="1" noChangeArrowheads="1"/>
          </p:cNvSpPr>
          <p:nvPr>
            <p:ph type="body" idx="1"/>
          </p:nvPr>
        </p:nvSpPr>
        <p:spPr>
          <a:xfrm>
            <a:off x="5576888" y="776288"/>
            <a:ext cx="3506787" cy="5749925"/>
          </a:xfrm>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1 and 2: Show curvature</a:t>
            </a:r>
            <a:r>
              <a:rPr lang="en-US" baseline="0" dirty="0" smtClean="0"/>
              <a:t> on body and on faces.</a:t>
            </a:r>
          </a:p>
          <a:p>
            <a:r>
              <a:rPr lang="en-US" baseline="0" dirty="0" smtClean="0"/>
              <a:t>Show curvature options.</a:t>
            </a:r>
          </a:p>
          <a:p>
            <a:endParaRPr lang="en-US" baseline="0" dirty="0" smtClean="0"/>
          </a:p>
          <a:p>
            <a:r>
              <a:rPr lang="en-US" baseline="0" dirty="0" smtClean="0"/>
              <a:t>Show defect on face of second model.</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Show zebra on solid body</a:t>
            </a:r>
            <a:r>
              <a:rPr lang="en-US" baseline="0" dirty="0" smtClean="0"/>
              <a:t> and on faces.</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Show tangenc</a:t>
            </a:r>
            <a:r>
              <a:rPr lang="en-US" baseline="0" dirty="0" smtClean="0"/>
              <a:t>y and curvature continuity where faces connect.</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Run tool path analysis</a:t>
            </a:r>
            <a:r>
              <a:rPr lang="en-US" baseline="0" dirty="0" smtClean="0"/>
              <a:t> and show options.</a:t>
            </a:r>
            <a:endParaRPr lang="en-US" dirty="0" smtClean="0"/>
          </a:p>
          <a:p>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Turn</a:t>
            </a:r>
            <a:r>
              <a:rPr lang="en-US" baseline="0" dirty="0" smtClean="0"/>
              <a:t> on stock automation. Wait for final stock then run simulation with dry-run with collision detection to tool and tool holder.</a:t>
            </a:r>
          </a:p>
          <a:p>
            <a:endParaRPr lang="en-US" baseline="0" dirty="0" smtClean="0"/>
          </a:p>
          <a:p>
            <a:r>
              <a:rPr lang="en-US" baseline="0" dirty="0" smtClean="0"/>
              <a:t>Turn off stock automation. Add target using part. Show dry run again. Show stock, it doesn’t remove material, it doesn’t collide. Hide stock and show target.</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Simulate</a:t>
            </a:r>
            <a:r>
              <a:rPr lang="en-US" baseline="0" dirty="0" smtClean="0"/>
              <a:t> with collision detection set to full.</a:t>
            </a:r>
            <a:br>
              <a:rPr lang="en-US" baseline="0" dirty="0" smtClean="0"/>
            </a:br>
            <a:r>
              <a:rPr lang="en-US" baseline="0" dirty="0" smtClean="0"/>
              <a:t>Check ignore collision for all machine base solids, all solids before Head.</a:t>
            </a:r>
          </a:p>
          <a:p>
            <a:r>
              <a:rPr lang="en-US" baseline="0" dirty="0" smtClean="0"/>
              <a:t>Simulate.</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File is</a:t>
            </a:r>
            <a:r>
              <a:rPr lang="en-US" baseline="0" dirty="0" smtClean="0"/>
              <a:t> the file used for matrix.</a:t>
            </a:r>
          </a:p>
          <a:p>
            <a:r>
              <a:rPr lang="en-US" baseline="0" dirty="0" smtClean="0"/>
              <a:t>Set up simulation 4 and 5 and show performance.</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1: Open</a:t>
            </a:r>
            <a:r>
              <a:rPr lang="en-US" baseline="0" dirty="0" smtClean="0"/>
              <a:t> IGS import options. Turn off stitching. Open file ClosedBody.igs.</a:t>
            </a:r>
          </a:p>
          <a:p>
            <a:r>
              <a:rPr lang="en-US" baseline="0" dirty="0" smtClean="0"/>
              <a:t>Turn on stitching, open file Closed body again.</a:t>
            </a:r>
          </a:p>
          <a:p>
            <a:endParaRPr lang="en-US" baseline="0" dirty="0" smtClean="0"/>
          </a:p>
          <a:p>
            <a:r>
              <a:rPr lang="en-US" baseline="0" dirty="0" smtClean="0"/>
              <a:t>2: Open Sheet.igs with stitching on. It creates a sheet body.</a:t>
            </a:r>
          </a:p>
          <a:p>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Show</a:t>
            </a:r>
            <a:r>
              <a:rPr lang="en-US" baseline="0" dirty="0" smtClean="0"/>
              <a:t> single step back and multiple step back.</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Simulate up</a:t>
            </a:r>
            <a:r>
              <a:rPr lang="en-US" baseline="0" dirty="0" smtClean="0"/>
              <a:t> to first collision.</a:t>
            </a:r>
          </a:p>
          <a:p>
            <a:r>
              <a:rPr lang="en-US" baseline="0" dirty="0" smtClean="0"/>
              <a:t>Then show final step. Final step doesn’t have any collision.</a:t>
            </a:r>
          </a:p>
          <a:p>
            <a:r>
              <a:rPr lang="en-US" baseline="0" dirty="0" smtClean="0"/>
              <a:t>Note: Collision happened because only one face was passed in FFF. Reminder: Pass the whole model in the FFF else there is a RISK of collision.</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Show to next rapid</a:t>
            </a:r>
            <a:r>
              <a:rPr lang="en-US" baseline="0" dirty="0" smtClean="0"/>
              <a:t> and back to previous rapid.</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Enable</a:t>
            </a:r>
            <a:r>
              <a:rPr lang="en-US" baseline="0" dirty="0" smtClean="0"/>
              <a:t> sub element selection.</a:t>
            </a:r>
          </a:p>
          <a:p>
            <a:r>
              <a:rPr lang="en-US" baseline="0" dirty="0" smtClean="0"/>
              <a:t>Select element for round corner in tool path. Element is a segment.</a:t>
            </a:r>
          </a:p>
          <a:p>
            <a:r>
              <a:rPr lang="en-US" baseline="0" dirty="0" smtClean="0"/>
              <a:t>Rebuild operation then select same element. Element is an arc.</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Retract</a:t>
            </a:r>
            <a:r>
              <a:rPr lang="en-US" baseline="0" dirty="0" smtClean="0"/>
              <a:t> optimization = Full all 3 ops. Simulate last 3 operations and show collision during transition.</a:t>
            </a:r>
          </a:p>
          <a:p>
            <a:r>
              <a:rPr lang="en-US" baseline="0" dirty="0" smtClean="0"/>
              <a:t>Edit retract optimization and change it to no and set full clearance to 10mm for all 3 operations. Simulate last 3 operations. It doesn’t collide anymore.</a:t>
            </a:r>
          </a:p>
          <a:p>
            <a:r>
              <a:rPr lang="en-US" baseline="0" dirty="0" smtClean="0"/>
              <a:t>Edit retract for first operation and change it to within. Retract between passes is now optimized.</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31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1:</a:t>
            </a:r>
            <a:r>
              <a:rPr lang="en-US" baseline="0" dirty="0" smtClean="0"/>
              <a:t> Edit operation and set tangent pass extension to 5mm.</a:t>
            </a:r>
          </a:p>
          <a:p>
            <a:r>
              <a:rPr lang="en-US" baseline="0" dirty="0" smtClean="0"/>
              <a:t>2: Show tangent pass extension</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32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Edit operation and set tangent pass extension to 8mm.</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33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1: Create</a:t>
            </a:r>
            <a:r>
              <a:rPr lang="en-US" baseline="0" dirty="0" smtClean="0"/>
              <a:t> FFF with variable fillet on top as part, body as check. Create operation with 10mm </a:t>
            </a:r>
            <a:r>
              <a:rPr lang="en-US" baseline="0" dirty="0" err="1" smtClean="0"/>
              <a:t>ballmill</a:t>
            </a:r>
            <a:r>
              <a:rPr lang="en-US" baseline="0" dirty="0" smtClean="0"/>
              <a:t>. Select start end surface.</a:t>
            </a:r>
          </a:p>
          <a:p>
            <a:r>
              <a:rPr lang="en-US" baseline="0" dirty="0" smtClean="0"/>
              <a:t>Show position on check surface.</a:t>
            </a:r>
          </a:p>
          <a:p>
            <a:r>
              <a:rPr lang="en-US" baseline="0" dirty="0" smtClean="0"/>
              <a:t>2: Start end surface not valid on one side. Use split face to create extremity face then create operation with 8mm </a:t>
            </a:r>
            <a:r>
              <a:rPr lang="en-US" baseline="0" dirty="0" err="1" smtClean="0"/>
              <a:t>ballmill</a:t>
            </a:r>
            <a:r>
              <a:rPr lang="en-US" baseline="0" dirty="0" smtClean="0"/>
              <a:t>.</a:t>
            </a:r>
          </a:p>
          <a:p>
            <a:r>
              <a:rPr lang="en-US" baseline="0" dirty="0" smtClean="0"/>
              <a:t>3: Create operation with 8mm </a:t>
            </a:r>
            <a:r>
              <a:rPr lang="en-US" baseline="0" dirty="0" err="1" smtClean="0"/>
              <a:t>ballmill</a:t>
            </a:r>
            <a:r>
              <a:rPr lang="en-US" baseline="0" dirty="0" smtClean="0"/>
              <a:t> to cut fillet.</a:t>
            </a:r>
          </a:p>
          <a:p>
            <a:r>
              <a:rPr lang="en-US" baseline="0" dirty="0" smtClean="0"/>
              <a:t>4: Create operation to cut yellow faces with 8mm ball mill.</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34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Show</a:t>
            </a:r>
            <a:r>
              <a:rPr lang="en-US" baseline="0" dirty="0" smtClean="0"/>
              <a:t> tangent pass extension. </a:t>
            </a:r>
          </a:p>
          <a:p>
            <a:r>
              <a:rPr lang="en-US" baseline="0" dirty="0" smtClean="0"/>
              <a:t>Edit operation and change the start point (digitize vertex on one of the highest edges)</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With operation 1,</a:t>
            </a:r>
            <a:r>
              <a:rPr lang="en-US" baseline="0" dirty="0" smtClean="0"/>
              <a:t> show mask Tool Point-Axis. </a:t>
            </a:r>
          </a:p>
          <a:p>
            <a:r>
              <a:rPr lang="en-US" baseline="0" dirty="0" smtClean="0"/>
              <a:t>Edit operation and turn on limit distance between points. Set distance to 1mm.</a:t>
            </a:r>
          </a:p>
          <a:p>
            <a:endParaRPr lang="en-US" baseline="0" dirty="0" smtClean="0"/>
          </a:p>
          <a:p>
            <a:r>
              <a:rPr lang="en-US" baseline="0" dirty="0" smtClean="0"/>
              <a:t>With operation 2, simulate and notice roll over of C-axis at the middle of the pass.</a:t>
            </a:r>
          </a:p>
          <a:p>
            <a:r>
              <a:rPr lang="en-US" baseline="0" dirty="0" smtClean="0"/>
              <a:t>Post out long NC code using “5-Axis_Post.asc”. Then post out long NC code using “5-Axis_MaxAngleIncrement.asc”.</a:t>
            </a:r>
          </a:p>
          <a:p>
            <a:r>
              <a:rPr lang="en-US" baseline="0" dirty="0" smtClean="0"/>
              <a:t>Compare the 2 long codes and notice the added points every degree with second post.</a:t>
            </a:r>
          </a:p>
          <a:p>
            <a:r>
              <a:rPr lang="en-US" baseline="0" dirty="0" smtClean="0"/>
              <a:t>These points are important if not using RTCP. </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Create FFF with sheet body in part.</a:t>
            </a:r>
            <a:r>
              <a:rPr lang="en-US" baseline="0" dirty="0" smtClean="0"/>
              <a:t> Show orientation reversal.</a:t>
            </a:r>
          </a:p>
          <a:p>
            <a:r>
              <a:rPr lang="en-US" baseline="0" dirty="0" smtClean="0"/>
              <a:t>Create FFF with faces of the sheet body in part. Show orientation reversal.</a:t>
            </a:r>
          </a:p>
          <a:p>
            <a:r>
              <a:rPr lang="en-US" baseline="0" dirty="0" smtClean="0"/>
              <a:t>Create FFF with closed solid in hidden layer. Orientation cannot be reversed.</a:t>
            </a:r>
          </a:p>
          <a:p>
            <a:r>
              <a:rPr lang="en-US" baseline="0" dirty="0" smtClean="0"/>
              <a:t>Create FFF with surface in hidden layer. Orientation can be reversed per surface.</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Notice</a:t>
            </a:r>
            <a:r>
              <a:rPr lang="en-US" baseline="0" dirty="0" smtClean="0"/>
              <a:t> the retract height at the end of the machining. </a:t>
            </a:r>
          </a:p>
          <a:p>
            <a:r>
              <a:rPr lang="en-US" baseline="0" smtClean="0"/>
              <a:t>(E2010 </a:t>
            </a:r>
            <a:r>
              <a:rPr lang="en-US" baseline="0" dirty="0" smtClean="0"/>
              <a:t>required programming of a manual operation for retracting </a:t>
            </a:r>
            <a:r>
              <a:rPr lang="en-US" baseline="0" smtClean="0"/>
              <a:t>the tool). </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39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1: Create</a:t>
            </a:r>
            <a:r>
              <a:rPr lang="en-US" baseline="0" dirty="0" smtClean="0"/>
              <a:t> chain from edges. Notice new selection order. Create surface </a:t>
            </a:r>
            <a:r>
              <a:rPr lang="en-US" baseline="0" dirty="0" err="1" smtClean="0"/>
              <a:t>swarf</a:t>
            </a:r>
            <a:r>
              <a:rPr lang="en-US" baseline="0" dirty="0" smtClean="0"/>
              <a:t> cycle with 3mm </a:t>
            </a:r>
            <a:r>
              <a:rPr lang="en-US" baseline="0" dirty="0" err="1" smtClean="0"/>
              <a:t>ballmill</a:t>
            </a:r>
            <a:r>
              <a:rPr lang="en-US" baseline="0" dirty="0" smtClean="0"/>
              <a:t>. </a:t>
            </a:r>
          </a:p>
          <a:p>
            <a:r>
              <a:rPr lang="en-US" baseline="0" dirty="0" smtClean="0"/>
              <a:t>Input only lower profile and set </a:t>
            </a:r>
            <a:r>
              <a:rPr lang="en-US" baseline="0" dirty="0" err="1" smtClean="0"/>
              <a:t>inceremental</a:t>
            </a:r>
            <a:r>
              <a:rPr lang="en-US" baseline="0" dirty="0" smtClean="0"/>
              <a:t> depth to 2mm.</a:t>
            </a:r>
          </a:p>
          <a:p>
            <a:endParaRPr lang="en-US" baseline="0" dirty="0" smtClean="0"/>
          </a:p>
          <a:p>
            <a:r>
              <a:rPr lang="en-US" baseline="0" dirty="0" smtClean="0"/>
              <a:t>2: Create surface </a:t>
            </a:r>
            <a:r>
              <a:rPr lang="en-US" baseline="0" dirty="0" err="1" smtClean="0"/>
              <a:t>swarf</a:t>
            </a:r>
            <a:r>
              <a:rPr lang="en-US" baseline="0" dirty="0" smtClean="0"/>
              <a:t> operation with 4mm </a:t>
            </a:r>
            <a:r>
              <a:rPr lang="en-US" baseline="0" dirty="0" err="1" smtClean="0"/>
              <a:t>ballmill</a:t>
            </a:r>
            <a:r>
              <a:rPr lang="en-US" baseline="0" dirty="0" smtClean="0"/>
              <a:t> and 2mm incremental depth. First input only lower profile then input upper profile. See differences with pass geometry.</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40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Edit operation</a:t>
            </a:r>
            <a:r>
              <a:rPr lang="en-US" baseline="0" dirty="0" smtClean="0"/>
              <a:t> and change tool to </a:t>
            </a:r>
            <a:r>
              <a:rPr lang="en-US" baseline="0" dirty="0" err="1" smtClean="0"/>
              <a:t>tapermill</a:t>
            </a:r>
            <a:r>
              <a:rPr lang="en-US" baseline="0" dirty="0" smtClean="0"/>
              <a:t> D1mm. </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41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Create</a:t>
            </a:r>
            <a:r>
              <a:rPr lang="en-US" baseline="0" dirty="0" smtClean="0"/>
              <a:t> operation with 2mm </a:t>
            </a:r>
            <a:r>
              <a:rPr lang="en-US" baseline="0" dirty="0" err="1" smtClean="0"/>
              <a:t>endmill</a:t>
            </a:r>
            <a:r>
              <a:rPr lang="en-US" baseline="0" dirty="0" smtClean="0"/>
              <a:t>. </a:t>
            </a:r>
          </a:p>
          <a:p>
            <a:r>
              <a:rPr lang="en-US" baseline="0" dirty="0" smtClean="0"/>
              <a:t>Start delta Z = -0.5</a:t>
            </a:r>
          </a:p>
          <a:p>
            <a:r>
              <a:rPr lang="en-US" baseline="0" dirty="0" smtClean="0"/>
              <a:t>Incr. depth = .5</a:t>
            </a:r>
          </a:p>
          <a:p>
            <a:r>
              <a:rPr lang="en-US" baseline="0" dirty="0" smtClean="0"/>
              <a:t>End delta Z = -1</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42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Edit operation</a:t>
            </a:r>
            <a:r>
              <a:rPr lang="en-US" baseline="0" dirty="0" smtClean="0"/>
              <a:t> and set:</a:t>
            </a:r>
          </a:p>
          <a:p>
            <a:r>
              <a:rPr lang="en-US" dirty="0" smtClean="0"/>
              <a:t>Drive</a:t>
            </a:r>
            <a:r>
              <a:rPr lang="en-US" baseline="0" dirty="0" smtClean="0"/>
              <a:t> profile offset: 1mm</a:t>
            </a:r>
          </a:p>
          <a:p>
            <a:r>
              <a:rPr lang="en-US" baseline="0" dirty="0" smtClean="0"/>
              <a:t>Maximum Lateral offset: 3mm</a:t>
            </a:r>
          </a:p>
          <a:p>
            <a:r>
              <a:rPr lang="en-US" baseline="0" dirty="0" smtClean="0"/>
              <a:t>Lateral pass increment: 1mm</a:t>
            </a:r>
            <a:endParaRPr lang="en-US" dirty="0" smtClean="0"/>
          </a:p>
        </p:txBody>
      </p:sp>
      <p:sp>
        <p:nvSpPr>
          <p:cNvPr id="4" name="Slide Number Placeholder 3"/>
          <p:cNvSpPr>
            <a:spLocks noGrp="1"/>
          </p:cNvSpPr>
          <p:nvPr>
            <p:ph type="sldNum" sz="quarter" idx="10"/>
          </p:nvPr>
        </p:nvSpPr>
        <p:spPr/>
        <p:txBody>
          <a:bodyPr/>
          <a:lstStyle/>
          <a:p>
            <a:fld id="{E8435113-C4AF-45D6-9C4B-04D97418F433}" type="slidenum">
              <a:rPr lang="en-US" smtClean="0"/>
              <a:pPr/>
              <a:t>43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Edit</a:t>
            </a:r>
            <a:r>
              <a:rPr lang="en-US" baseline="0" dirty="0" smtClean="0"/>
              <a:t> operation and set cross angle to -30 deg. Simulate.</a:t>
            </a:r>
          </a:p>
          <a:p>
            <a:endParaRPr lang="en-US" baseline="0" dirty="0" smtClean="0"/>
          </a:p>
          <a:p>
            <a:r>
              <a:rPr lang="en-US" baseline="0" dirty="0" smtClean="0"/>
              <a:t>Edit operation and fix orientation with X-axis to 70deg. Simulate.</a:t>
            </a:r>
          </a:p>
          <a:p>
            <a:endParaRPr lang="en-US" baseline="0" dirty="0" smtClean="0"/>
          </a:p>
          <a:p>
            <a:r>
              <a:rPr lang="en-US" baseline="0" dirty="0" smtClean="0"/>
              <a:t>Edit operation and enable prevent cut with tool center and set tool center to 80%.</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44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1: Edit operation and set tangent pass extension to 5mm.</a:t>
            </a:r>
          </a:p>
          <a:p>
            <a:endParaRPr lang="en-US" dirty="0" smtClean="0"/>
          </a:p>
          <a:p>
            <a:r>
              <a:rPr lang="en-US" dirty="0" smtClean="0"/>
              <a:t>2: Edit operation and turn on remove incomplete</a:t>
            </a:r>
            <a:r>
              <a:rPr lang="en-US" baseline="0" dirty="0" smtClean="0"/>
              <a:t> passes.</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45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Edit</a:t>
            </a:r>
            <a:r>
              <a:rPr lang="en-US" baseline="0" dirty="0" smtClean="0"/>
              <a:t> operation and change the orientation strategy to normal to model. Tool path is now smooth on the blade edges.</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46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Create</a:t>
            </a:r>
            <a:r>
              <a:rPr lang="en-US" baseline="0" dirty="0" smtClean="0"/>
              <a:t> spiral machining with composite using drive surface in hidden layer.</a:t>
            </a:r>
          </a:p>
          <a:p>
            <a:r>
              <a:rPr lang="en-US" baseline="0" dirty="0" smtClean="0"/>
              <a:t>Tool: 12mm ball mill</a:t>
            </a:r>
          </a:p>
          <a:p>
            <a:r>
              <a:rPr lang="en-US" baseline="0" dirty="0" smtClean="0"/>
              <a:t>Step increment: 2mm </a:t>
            </a:r>
          </a:p>
          <a:p>
            <a:r>
              <a:rPr lang="en-US" baseline="0" dirty="0" smtClean="0"/>
              <a:t>Orientation normal to drive</a:t>
            </a:r>
          </a:p>
          <a:p>
            <a:r>
              <a:rPr lang="en-US" baseline="0" dirty="0" smtClean="0"/>
              <a:t>Fix angle with X-axis to 90 deg. Enable </a:t>
            </a:r>
            <a:r>
              <a:rPr lang="en-US" baseline="0" dirty="0" err="1" smtClean="0"/>
              <a:t>autotilt</a:t>
            </a:r>
            <a:r>
              <a:rPr lang="en-US" baseline="0" dirty="0" smtClean="0"/>
              <a:t> with 1mm shank clearance. Simulate.</a:t>
            </a:r>
          </a:p>
          <a:p>
            <a:r>
              <a:rPr lang="en-US" baseline="0" dirty="0" smtClean="0"/>
              <a:t>Enable prevent tool center cut with tool center % diameter = 75%. Simulate.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47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baseline="0" dirty="0" smtClean="0"/>
              <a:t>Orientation curve on center line.</a:t>
            </a:r>
          </a:p>
          <a:p>
            <a:r>
              <a:rPr lang="en-US" baseline="0" dirty="0" smtClean="0"/>
              <a:t>Simulate. Y=0 </a:t>
            </a:r>
          </a:p>
          <a:p>
            <a:r>
              <a:rPr lang="en-US" baseline="0" dirty="0" smtClean="0"/>
              <a:t>Only a few passes created with WC build.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48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Split </a:t>
            </a:r>
            <a:r>
              <a:rPr lang="en-US" dirty="0" err="1" smtClean="0"/>
              <a:t>blisk</a:t>
            </a:r>
            <a:r>
              <a:rPr lang="en-US" dirty="0" smtClean="0"/>
              <a:t> hub face in front</a:t>
            </a:r>
            <a:r>
              <a:rPr lang="en-US" baseline="0" dirty="0" smtClean="0"/>
              <a:t> and in the back of 2 consecutive </a:t>
            </a:r>
            <a:r>
              <a:rPr lang="en-US" baseline="0" dirty="0" err="1" smtClean="0"/>
              <a:t>baldes</a:t>
            </a:r>
            <a:r>
              <a:rPr lang="en-US" baseline="0" dirty="0" smtClean="0"/>
              <a:t>.</a:t>
            </a:r>
          </a:p>
          <a:p>
            <a:r>
              <a:rPr lang="en-US" baseline="0" dirty="0" smtClean="0"/>
              <a:t>Create Knitted surface.</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8</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Simulate.</a:t>
            </a:r>
          </a:p>
          <a:p>
            <a:r>
              <a:rPr lang="en-US" dirty="0" smtClean="0"/>
              <a:t>Edit operation, turn on smoothing and set smoothing distance to 10mm.</a:t>
            </a:r>
            <a:r>
              <a:rPr lang="en-US" baseline="0" dirty="0" smtClean="0"/>
              <a:t> Simulate.</a:t>
            </a:r>
          </a:p>
          <a:p>
            <a:r>
              <a:rPr lang="en-US" baseline="0" dirty="0" smtClean="0"/>
              <a:t>Edit operation and set smoothing distance to 0. Simulate.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49</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Edit</a:t>
            </a:r>
            <a:r>
              <a:rPr lang="en-US" baseline="0" dirty="0" smtClean="0"/>
              <a:t> second operation and turn on </a:t>
            </a:r>
            <a:r>
              <a:rPr lang="en-US" baseline="0" dirty="0" err="1" smtClean="0"/>
              <a:t>autotilt</a:t>
            </a:r>
            <a:r>
              <a:rPr lang="en-US" baseline="0" dirty="0" smtClean="0"/>
              <a:t>. It won’t tilt the tool because collision on the wall is with cutter.</a:t>
            </a:r>
          </a:p>
          <a:p>
            <a:r>
              <a:rPr lang="en-US" baseline="0" dirty="0" smtClean="0"/>
              <a:t>Edit operation and change tool to BM_HM04 CL6 (cutting length 6mm instead of 20mm). Set smoothing to off. Simulate.</a:t>
            </a:r>
          </a:p>
          <a:p>
            <a:r>
              <a:rPr lang="en-US" baseline="0" dirty="0" smtClean="0"/>
              <a:t>Edit operation and turn on smoothing with 0 smoothing distance. Simulate.</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50</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Create</a:t>
            </a:r>
            <a:r>
              <a:rPr lang="en-US" baseline="0" dirty="0" smtClean="0"/>
              <a:t> 2 FFF for impeller without splitter blade then for impeller with splitter blade.</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51</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Create</a:t>
            </a:r>
            <a:r>
              <a:rPr lang="en-US" baseline="0" dirty="0" smtClean="0"/>
              <a:t> 8 chains then create the 4 ruled features with meaningful names.</a:t>
            </a:r>
          </a:p>
          <a:p>
            <a:r>
              <a:rPr lang="en-US" baseline="0" dirty="0" smtClean="0"/>
              <a:t>Note: Selection priority has changed.</a:t>
            </a:r>
          </a:p>
          <a:p>
            <a:r>
              <a:rPr lang="en-US" baseline="0" dirty="0" smtClean="0"/>
              <a:t>Note2: Cutting side doesn’t matter for impeller cycle; cycle cuts between left and right features.</a:t>
            </a:r>
          </a:p>
          <a:p>
            <a:r>
              <a:rPr lang="en-US" baseline="0" dirty="0" smtClean="0"/>
              <a:t>Note3: </a:t>
            </a:r>
            <a:r>
              <a:rPr lang="en-US" baseline="0" dirty="0" err="1" smtClean="0"/>
              <a:t>Matchlines</a:t>
            </a:r>
            <a:r>
              <a:rPr lang="en-US" baseline="0" dirty="0" smtClean="0"/>
              <a:t> of ruled features are not used with impeller cycle</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52</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lnSpcReduction="10000"/>
          </a:bodyPr>
          <a:lstStyle/>
          <a:p>
            <a:r>
              <a:rPr lang="en-US" dirty="0" smtClean="0"/>
              <a:t>Create</a:t>
            </a:r>
            <a:r>
              <a:rPr lang="en-US" baseline="0" dirty="0" smtClean="0"/>
              <a:t> Impeller cycle for impeller with no splitter .</a:t>
            </a:r>
          </a:p>
          <a:p>
            <a:r>
              <a:rPr lang="en-US" baseline="0" dirty="0" smtClean="0"/>
              <a:t>Start with: Tool BM_HM12; RTCP yes; Tolerance:0.05; Stock allowance:0.5; Roughing with 6mm incr. depth and 8mm step over. No extension.</a:t>
            </a:r>
          </a:p>
          <a:p>
            <a:r>
              <a:rPr lang="en-US" baseline="0" dirty="0" smtClean="0"/>
              <a:t>Edit operation and set tangent extension IN to 10 and tangent extension out to 10.</a:t>
            </a:r>
          </a:p>
          <a:p>
            <a:r>
              <a:rPr lang="en-US" baseline="0" dirty="0" smtClean="0"/>
              <a:t>Notice extension doesn’t occur on deepest passes because it would create a collision.</a:t>
            </a:r>
          </a:p>
          <a:p>
            <a:endParaRPr lang="en-US" baseline="0" dirty="0" smtClean="0"/>
          </a:p>
          <a:p>
            <a:r>
              <a:rPr lang="en-US" baseline="0" dirty="0" smtClean="0"/>
              <a:t>Suppress first operation. Because of stock automation, stock must be the initial stock so no first roughing.</a:t>
            </a:r>
          </a:p>
          <a:p>
            <a:r>
              <a:rPr lang="en-US" baseline="0" dirty="0" smtClean="0"/>
              <a:t>Create operation for impeller with splitter with these parameters:</a:t>
            </a:r>
          </a:p>
          <a:p>
            <a:r>
              <a:rPr lang="en-US" baseline="0" dirty="0" smtClean="0"/>
              <a:t>Tool BM_HM08; RTCP yes; Tolerance:0.05; Stock allowance:0.5; Roughing with 5mm incr. depth and 5mm step over. Extension IN and OUT 6mm.</a:t>
            </a:r>
          </a:p>
          <a:p>
            <a:endParaRPr lang="en-US" baseline="0" dirty="0" smtClean="0"/>
          </a:p>
          <a:p>
            <a:r>
              <a:rPr lang="en-US" baseline="0" dirty="0" smtClean="0"/>
              <a:t>For impeller with splitter </a:t>
            </a:r>
            <a:r>
              <a:rPr lang="en-US" baseline="0" dirty="0" err="1" smtClean="0"/>
              <a:t>balde</a:t>
            </a:r>
            <a:r>
              <a:rPr lang="en-US" baseline="0" dirty="0" smtClean="0"/>
              <a:t>, create finish operation with:</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Tool BM_HM10; RTCP yes; Tolerance:0.05; Stock allowance:00; Finishing and 3mm step over. Extension IN and OUT 6mm.</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Notice that extension works for finish pass.</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53</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Edit</a:t>
            </a:r>
            <a:r>
              <a:rPr lang="en-US" baseline="0" dirty="0" smtClean="0"/>
              <a:t> tool </a:t>
            </a:r>
            <a:r>
              <a:rPr lang="en-US" baseline="0" dirty="0" err="1" smtClean="0"/>
              <a:t>Tapermill</a:t>
            </a:r>
            <a:r>
              <a:rPr lang="en-US" baseline="0" dirty="0" smtClean="0"/>
              <a:t>. Verify tip diameter is 0.</a:t>
            </a:r>
          </a:p>
          <a:p>
            <a:r>
              <a:rPr lang="en-US" baseline="0" dirty="0" smtClean="0"/>
              <a:t>Edit roughing operation and change tool to </a:t>
            </a:r>
            <a:r>
              <a:rPr lang="en-US" baseline="0" dirty="0" err="1" smtClean="0"/>
              <a:t>tapermill</a:t>
            </a:r>
            <a:r>
              <a:rPr lang="en-US" baseline="0" dirty="0" smtClean="0"/>
              <a:t>. Simulate.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Edit finishing operation and change tool to </a:t>
            </a:r>
            <a:r>
              <a:rPr lang="en-US" baseline="0" dirty="0" err="1" smtClean="0"/>
              <a:t>tapermill</a:t>
            </a:r>
            <a:r>
              <a:rPr lang="en-US" baseline="0" dirty="0" smtClean="0"/>
              <a:t>. Simulate.</a:t>
            </a:r>
          </a:p>
          <a:p>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54</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Edit hub finishing operation</a:t>
            </a:r>
            <a:r>
              <a:rPr lang="en-US" baseline="0" dirty="0" smtClean="0"/>
              <a:t> and change pass movement to zigzag.</a:t>
            </a:r>
          </a:p>
          <a:p>
            <a:r>
              <a:rPr lang="en-US" baseline="0" dirty="0" smtClean="0"/>
              <a:t>Edit feed links and add 1-Adaptive 2-Smooth 3-Bridge with defaults parameters.</a:t>
            </a:r>
          </a:p>
          <a:p>
            <a:r>
              <a:rPr lang="en-US" baseline="0" dirty="0" smtClean="0"/>
              <a:t>Rebuild and simulate.</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55</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56</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AFA1E31-05B1-42FD-A803-1C8B59A3AF70}" type="slidenum">
              <a:rPr lang="en-US"/>
              <a:pPr/>
              <a:t>59</a:t>
            </a:fld>
            <a:endParaRPr lang="en-US"/>
          </a:p>
        </p:txBody>
      </p:sp>
      <p:sp>
        <p:nvSpPr>
          <p:cNvPr id="69635" name="Rectangle 4"/>
          <p:cNvSpPr>
            <a:spLocks noGrp="1" noRot="1" noChangeAspect="1" noChangeArrowheads="1" noTextEdit="1"/>
          </p:cNvSpPr>
          <p:nvPr>
            <p:ph type="sldImg"/>
          </p:nvPr>
        </p:nvSpPr>
        <p:spPr>
          <a:xfrm>
            <a:off x="209550" y="593725"/>
            <a:ext cx="5035550" cy="3778250"/>
          </a:xfrm>
          <a:ln/>
        </p:spPr>
      </p:sp>
      <p:sp>
        <p:nvSpPr>
          <p:cNvPr id="69636" name="Rectangle 5"/>
          <p:cNvSpPr>
            <a:spLocks noGrp="1" noChangeArrowheads="1"/>
          </p:cNvSpPr>
          <p:nvPr>
            <p:ph type="body" idx="1"/>
          </p:nvPr>
        </p:nvSpPr>
        <p:spPr>
          <a:noFill/>
          <a:ln/>
        </p:spPr>
        <p:txBody>
          <a:bodyPr/>
          <a:lstStyle/>
          <a:p>
            <a:pPr eaLnBrk="1" hangingPunct="1">
              <a:lnSpc>
                <a:spcPct val="90000"/>
              </a:lnSpc>
            </a:pPr>
            <a:r>
              <a:rPr lang="en-US" sz="900" smtClean="0"/>
              <a:t>Hexapod simulation within ESPRIT.</a:t>
            </a:r>
          </a:p>
          <a:p>
            <a:pPr eaLnBrk="1" hangingPunct="1">
              <a:lnSpc>
                <a:spcPct val="90000"/>
              </a:lnSpc>
            </a:pPr>
            <a:endParaRPr lang="en-US" sz="900" smtClean="0"/>
          </a:p>
          <a:p>
            <a:pPr eaLnBrk="1" hangingPunct="1">
              <a:lnSpc>
                <a:spcPct val="90000"/>
              </a:lnSpc>
            </a:pPr>
            <a:r>
              <a:rPr lang="en-US" sz="900" i="1" u="sng" smtClean="0"/>
              <a:t>Machine any Part Geometry</a:t>
            </a:r>
            <a:r>
              <a:rPr lang="en-US" sz="900" smtClean="0"/>
              <a:t> - ESPRIT’s seamless CAD to CAM interface directly imports any native part model from any source, fully intact, with no need for programmers to edit or rebuild geometry. ESPRIT directly machines from any combination of geometries — solids, surfaces, wireframe, or STL — providing you with complete manufacturing flexibility. Starting with 100% complete and accurate part geometry eliminates nearly all of the difficulty in programming complicated parts and dramatically reduces programming time .</a:t>
            </a:r>
          </a:p>
          <a:p>
            <a:pPr eaLnBrk="1" hangingPunct="1">
              <a:lnSpc>
                <a:spcPct val="90000"/>
              </a:lnSpc>
            </a:pPr>
            <a:endParaRPr lang="en-US" sz="900" smtClean="0"/>
          </a:p>
          <a:p>
            <a:pPr eaLnBrk="1" hangingPunct="1">
              <a:lnSpc>
                <a:spcPct val="90000"/>
              </a:lnSpc>
            </a:pPr>
            <a:r>
              <a:rPr lang="en-US" sz="900" i="1" u="sng" smtClean="0"/>
              <a:t>Universal Post Processing</a:t>
            </a:r>
            <a:r>
              <a:rPr lang="en-US" sz="900" smtClean="0"/>
              <a:t> - ESPRIT’s universal post processor effortlessly creates the high-quality G-code you need to fully exploit your machine tool investment. With ESPRIT you get proven out-of-the-box operation with a complete library of pre-defined post processors. Additional factory-certified posts are available for many of the leading machine tool brands, and ESPRIT’s open architecture allows you to easily adjust any post processor to suit your personal preferences and shopfloor requirements. ESPRIT’s flawless G-code means you will spend more time cutting parts, giving you maximum machine utilization and optimal part quality at the lowest possible cost. </a:t>
            </a:r>
          </a:p>
          <a:p>
            <a:pPr eaLnBrk="1" hangingPunct="1">
              <a:lnSpc>
                <a:spcPct val="90000"/>
              </a:lnSpc>
            </a:pPr>
            <a:endParaRPr lang="en-US" sz="900" smtClean="0"/>
          </a:p>
          <a:p>
            <a:pPr eaLnBrk="1" hangingPunct="1">
              <a:lnSpc>
                <a:spcPct val="90000"/>
              </a:lnSpc>
            </a:pPr>
            <a:r>
              <a:rPr lang="en-US" sz="900" i="1" u="sng" smtClean="0"/>
              <a:t>Dynamic Solid Simulation and Verification</a:t>
            </a:r>
            <a:r>
              <a:rPr lang="en-US" sz="900" smtClean="0"/>
              <a:t> - ESPRIT’s fast, accurate, and reliable dynamic solid verification eliminates the need for expensive dry runs on the NC machine. Gain complete confidence in your machining process as you compare accurately rendered “as designed” versus “as machined” parts. High-performance, real-time simulation and comprehensive collision detection ensure that even the most complex of parts will be machined correctly the first time. ESPRIT gives you exhaustive verification of the part program simulated within a complete machining environment: machine tool, fixtures, clamps, stock, and workpiece. Minimize downtime, maximize manufacturing efficiency, and cut machining costs while gaining complete confidence in your machining processes with ESPRIT. </a:t>
            </a:r>
          </a:p>
          <a:p>
            <a:pPr eaLnBrk="1" hangingPunct="1">
              <a:lnSpc>
                <a:spcPct val="90000"/>
              </a:lnSpc>
            </a:pPr>
            <a:endParaRPr lang="en-US" sz="900" smtClean="0"/>
          </a:p>
          <a:p>
            <a:pPr eaLnBrk="1" hangingPunct="1">
              <a:lnSpc>
                <a:spcPct val="90000"/>
              </a:lnSpc>
            </a:pPr>
            <a:r>
              <a:rPr lang="en-US" sz="900" smtClean="0"/>
              <a:t>- An example of what is possible…Programming any machine tool</a:t>
            </a:r>
          </a:p>
          <a:p>
            <a:pPr eaLnBrk="1" hangingPunct="1">
              <a:lnSpc>
                <a:spcPct val="90000"/>
              </a:lnSpc>
            </a:pPr>
            <a:r>
              <a:rPr lang="en-US" sz="900" smtClean="0"/>
              <a:t>- 6 axis milling (a hexapod)</a:t>
            </a:r>
          </a:p>
          <a:p>
            <a:pPr eaLnBrk="1" hangingPunct="1">
              <a:lnSpc>
                <a:spcPct val="90000"/>
              </a:lnSpc>
            </a:pPr>
            <a:r>
              <a:rPr lang="en-US" sz="900" smtClean="0"/>
              <a:t>- Fully simulated in dynamic 3D Solids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Create work</a:t>
            </a:r>
            <a:r>
              <a:rPr lang="en-US" baseline="0" dirty="0" smtClean="0"/>
              <a:t> plane using work plane from geometry by selecting planar faces at the top and bottom of the blade.</a:t>
            </a:r>
          </a:p>
          <a:p>
            <a:r>
              <a:rPr lang="en-US" baseline="0" dirty="0" smtClean="0"/>
              <a:t>Offset plane 5mm along W towards blade foil. Repeat for the other side.</a:t>
            </a:r>
          </a:p>
          <a:p>
            <a:r>
              <a:rPr lang="en-US" baseline="0" dirty="0" smtClean="0"/>
              <a:t>Use split shortest path to split face in the middle of the foil. Create closed knitted surface.</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Select</a:t>
            </a:r>
            <a:r>
              <a:rPr lang="en-US" baseline="0" dirty="0" smtClean="0"/>
              <a:t> yellow faces then split faces with draft line and draft angle = 10 deg</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Split foil</a:t>
            </a:r>
            <a:r>
              <a:rPr lang="en-US" baseline="0" dirty="0" smtClean="0"/>
              <a:t> face with parametric lines at the bottom of the blade. 2 splits can allow overlap between fillet and foil machining.</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1: Select</a:t>
            </a:r>
            <a:r>
              <a:rPr lang="en-US" baseline="0" dirty="0" smtClean="0"/>
              <a:t> thread face. Create curve along U at 40% with 20mm offset. It creates a good orientation curve for composite cycle.</a:t>
            </a:r>
          </a:p>
          <a:p>
            <a:endParaRPr lang="en-US" baseline="0" dirty="0" smtClean="0"/>
          </a:p>
          <a:p>
            <a:r>
              <a:rPr lang="en-US" baseline="0" dirty="0" smtClean="0"/>
              <a:t>2: Select knitted surface and create curve along V at 50% with 25mm offset.</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593725"/>
            <a:ext cx="5035550" cy="3778250"/>
          </a:xfrm>
        </p:spPr>
      </p:sp>
      <p:sp>
        <p:nvSpPr>
          <p:cNvPr id="3" name="Notes Placeholder 2"/>
          <p:cNvSpPr>
            <a:spLocks noGrp="1"/>
          </p:cNvSpPr>
          <p:nvPr>
            <p:ph type="body" idx="1"/>
          </p:nvPr>
        </p:nvSpPr>
        <p:spPr/>
        <p:txBody>
          <a:bodyPr>
            <a:normAutofit/>
          </a:bodyPr>
          <a:lstStyle/>
          <a:p>
            <a:r>
              <a:rPr lang="en-US" dirty="0" smtClean="0"/>
              <a:t>1: Set work plane to ZXY. Switch to wireframe view. Select</a:t>
            </a:r>
            <a:r>
              <a:rPr lang="en-US" baseline="0" dirty="0" smtClean="0"/>
              <a:t> internal face </a:t>
            </a:r>
            <a:r>
              <a:rPr lang="en-US" dirty="0" smtClean="0"/>
              <a:t>and create free curves </a:t>
            </a:r>
            <a:r>
              <a:rPr lang="en-US" baseline="0" dirty="0" smtClean="0"/>
              <a:t>in the middle of the channel.</a:t>
            </a:r>
          </a:p>
          <a:p>
            <a:r>
              <a:rPr lang="en-US" baseline="0" dirty="0" smtClean="0"/>
              <a:t>Repeat with YZX work plane.</a:t>
            </a:r>
          </a:p>
          <a:p>
            <a:r>
              <a:rPr lang="en-US" baseline="0" dirty="0" smtClean="0"/>
              <a:t>Convert both curves to chains then use projected curve to create the spine curve. </a:t>
            </a:r>
          </a:p>
          <a:p>
            <a:r>
              <a:rPr lang="en-US" baseline="0" dirty="0" smtClean="0"/>
              <a:t>2: Show result in second file.</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DBA6C76-C53D-4B5C-84BC-2FE126DF08B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165E380-E535-4417-8C88-1D3AF83659E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60438"/>
            <a:ext cx="2057400" cy="5059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60438"/>
            <a:ext cx="6019800" cy="5059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0C2032E-9B68-414F-B12C-A33EC6C47FE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4C36DC8-5848-4828-B39C-EB61F657952A}"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3B6F28D-7AA9-45A9-8F07-1E2D7EA04AF2}"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03438"/>
            <a:ext cx="4038600" cy="3916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03438"/>
            <a:ext cx="4038600" cy="3916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9B18EAD-30E2-486D-9A49-2306EA1072C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111FF5FB-99B1-49C6-9146-08AB8E74597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DDE91B7-FC78-4666-9D82-3C11014D7E7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1EA2DC7-5520-4C24-8B9D-CC746320E71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05A8D86-E5B2-4F83-A1EB-2E1DD80E2E6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A6B23CC-FD81-4051-A284-6B4466E8CD6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9604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2103438"/>
            <a:ext cx="8229600" cy="3916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E03F3D2-D529-45D2-8734-52B296BA939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l" rtl="0" eaLnBrk="1" fontAlgn="base" hangingPunct="1">
        <a:spcBef>
          <a:spcPct val="0"/>
        </a:spcBef>
        <a:spcAft>
          <a:spcPct val="0"/>
        </a:spcAft>
        <a:defRPr sz="3000" b="1">
          <a:solidFill>
            <a:srgbClr val="A30030"/>
          </a:solidFill>
          <a:latin typeface="+mj-lt"/>
          <a:ea typeface="+mj-ea"/>
          <a:cs typeface="+mj-cs"/>
        </a:defRPr>
      </a:lvl1pPr>
      <a:lvl2pPr algn="l" rtl="0" eaLnBrk="1" fontAlgn="base" hangingPunct="1">
        <a:spcBef>
          <a:spcPct val="0"/>
        </a:spcBef>
        <a:spcAft>
          <a:spcPct val="0"/>
        </a:spcAft>
        <a:defRPr sz="3000" b="1">
          <a:solidFill>
            <a:srgbClr val="A30030"/>
          </a:solidFill>
          <a:latin typeface="Arial" charset="0"/>
        </a:defRPr>
      </a:lvl2pPr>
      <a:lvl3pPr algn="l" rtl="0" eaLnBrk="1" fontAlgn="base" hangingPunct="1">
        <a:spcBef>
          <a:spcPct val="0"/>
        </a:spcBef>
        <a:spcAft>
          <a:spcPct val="0"/>
        </a:spcAft>
        <a:defRPr sz="3000" b="1">
          <a:solidFill>
            <a:srgbClr val="A30030"/>
          </a:solidFill>
          <a:latin typeface="Arial" charset="0"/>
        </a:defRPr>
      </a:lvl3pPr>
      <a:lvl4pPr algn="l" rtl="0" eaLnBrk="1" fontAlgn="base" hangingPunct="1">
        <a:spcBef>
          <a:spcPct val="0"/>
        </a:spcBef>
        <a:spcAft>
          <a:spcPct val="0"/>
        </a:spcAft>
        <a:defRPr sz="3000" b="1">
          <a:solidFill>
            <a:srgbClr val="A30030"/>
          </a:solidFill>
          <a:latin typeface="Arial" charset="0"/>
        </a:defRPr>
      </a:lvl4pPr>
      <a:lvl5pPr algn="l" rtl="0" eaLnBrk="1" fontAlgn="base" hangingPunct="1">
        <a:spcBef>
          <a:spcPct val="0"/>
        </a:spcBef>
        <a:spcAft>
          <a:spcPct val="0"/>
        </a:spcAft>
        <a:defRPr sz="3000" b="1">
          <a:solidFill>
            <a:srgbClr val="A30030"/>
          </a:solidFill>
          <a:latin typeface="Arial" charset="0"/>
        </a:defRPr>
      </a:lvl5pPr>
      <a:lvl6pPr marL="457200" algn="l" rtl="0" eaLnBrk="1" fontAlgn="base" hangingPunct="1">
        <a:spcBef>
          <a:spcPct val="0"/>
        </a:spcBef>
        <a:spcAft>
          <a:spcPct val="0"/>
        </a:spcAft>
        <a:defRPr sz="3000" b="1">
          <a:solidFill>
            <a:srgbClr val="A30030"/>
          </a:solidFill>
          <a:latin typeface="Arial" charset="0"/>
        </a:defRPr>
      </a:lvl6pPr>
      <a:lvl7pPr marL="914400" algn="l" rtl="0" eaLnBrk="1" fontAlgn="base" hangingPunct="1">
        <a:spcBef>
          <a:spcPct val="0"/>
        </a:spcBef>
        <a:spcAft>
          <a:spcPct val="0"/>
        </a:spcAft>
        <a:defRPr sz="3000" b="1">
          <a:solidFill>
            <a:srgbClr val="A30030"/>
          </a:solidFill>
          <a:latin typeface="Arial" charset="0"/>
        </a:defRPr>
      </a:lvl7pPr>
      <a:lvl8pPr marL="1371600" algn="l" rtl="0" eaLnBrk="1" fontAlgn="base" hangingPunct="1">
        <a:spcBef>
          <a:spcPct val="0"/>
        </a:spcBef>
        <a:spcAft>
          <a:spcPct val="0"/>
        </a:spcAft>
        <a:defRPr sz="3000" b="1">
          <a:solidFill>
            <a:srgbClr val="A30030"/>
          </a:solidFill>
          <a:latin typeface="Arial" charset="0"/>
        </a:defRPr>
      </a:lvl8pPr>
      <a:lvl9pPr marL="1828800" algn="l" rtl="0" eaLnBrk="1" fontAlgn="base" hangingPunct="1">
        <a:spcBef>
          <a:spcPct val="0"/>
        </a:spcBef>
        <a:spcAft>
          <a:spcPct val="0"/>
        </a:spcAft>
        <a:defRPr sz="3000" b="1">
          <a:solidFill>
            <a:srgbClr val="A30030"/>
          </a:solidFill>
          <a:latin typeface="Arial" charset="0"/>
        </a:defRPr>
      </a:lvl9pPr>
    </p:titleStyle>
    <p:bodyStyle>
      <a:lvl1pPr marL="457200" indent="-457200" algn="l" rtl="0" eaLnBrk="1" fontAlgn="base" hangingPunct="1">
        <a:spcBef>
          <a:spcPct val="20000"/>
        </a:spcBef>
        <a:spcAft>
          <a:spcPct val="0"/>
        </a:spcAft>
        <a:buClr>
          <a:srgbClr val="A30030"/>
        </a:buClr>
        <a:buFont typeface="Wingdings 2" pitchFamily="18" charset="2"/>
        <a:buChar char="ö"/>
        <a:defRPr sz="2000">
          <a:solidFill>
            <a:schemeClr val="tx1"/>
          </a:solidFill>
          <a:latin typeface="+mn-lt"/>
          <a:ea typeface="+mn-ea"/>
          <a:cs typeface="+mn-cs"/>
        </a:defRPr>
      </a:lvl1pPr>
      <a:lvl2pPr marL="914400" indent="-342900" algn="l" rtl="0" eaLnBrk="1" fontAlgn="base" hangingPunct="1">
        <a:spcBef>
          <a:spcPct val="20000"/>
        </a:spcBef>
        <a:spcAft>
          <a:spcPct val="0"/>
        </a:spcAft>
        <a:buClr>
          <a:srgbClr val="365099"/>
        </a:buClr>
        <a:buFont typeface="Wingdings 2" pitchFamily="18" charset="2"/>
        <a:buChar char="®"/>
        <a:defRPr sz="1800">
          <a:solidFill>
            <a:schemeClr val="tx1"/>
          </a:solidFill>
          <a:latin typeface="+mn-lt"/>
        </a:defRPr>
      </a:lvl2pPr>
      <a:lvl3pPr marL="1371600" indent="-342900" algn="l" rtl="0" eaLnBrk="1" fontAlgn="base" hangingPunct="1">
        <a:spcBef>
          <a:spcPct val="20000"/>
        </a:spcBef>
        <a:spcAft>
          <a:spcPct val="0"/>
        </a:spcAft>
        <a:buClr>
          <a:srgbClr val="A30030"/>
        </a:buClr>
        <a:buFont typeface="Wingdings" pitchFamily="2" charset="2"/>
        <a:buChar char="§"/>
        <a:defRPr sz="1600">
          <a:solidFill>
            <a:schemeClr val="tx1"/>
          </a:solidFill>
          <a:latin typeface="+mn-lt"/>
        </a:defRPr>
      </a:lvl3pPr>
      <a:lvl4pPr marL="1831975" indent="-346075" algn="l" rtl="0" eaLnBrk="1" fontAlgn="base" hangingPunct="1">
        <a:spcBef>
          <a:spcPct val="20000"/>
        </a:spcBef>
        <a:spcAft>
          <a:spcPct val="0"/>
        </a:spcAft>
        <a:buClr>
          <a:srgbClr val="365099"/>
        </a:buClr>
        <a:buFont typeface="Wingdings 3" pitchFamily="18" charset="2"/>
        <a:buChar char="}"/>
        <a:defRPr sz="1400">
          <a:solidFill>
            <a:schemeClr val="tx1"/>
          </a:solidFill>
          <a:latin typeface="+mn-lt"/>
        </a:defRPr>
      </a:lvl4pPr>
      <a:lvl5pPr marL="2174875" indent="-228600" algn="l" rtl="0" eaLnBrk="1" fontAlgn="base" hangingPunct="1">
        <a:spcBef>
          <a:spcPct val="20000"/>
        </a:spcBef>
        <a:spcAft>
          <a:spcPct val="0"/>
        </a:spcAft>
        <a:buClr>
          <a:srgbClr val="A30030"/>
        </a:buClr>
        <a:buFont typeface="Arial" charset="0"/>
        <a:buChar char="»"/>
        <a:defRPr sz="1400">
          <a:solidFill>
            <a:schemeClr val="tx1"/>
          </a:solidFill>
          <a:latin typeface="+mn-lt"/>
        </a:defRPr>
      </a:lvl5pPr>
      <a:lvl6pPr marL="2632075" indent="-228600" algn="l" rtl="0" eaLnBrk="1" fontAlgn="base" hangingPunct="1">
        <a:spcBef>
          <a:spcPct val="20000"/>
        </a:spcBef>
        <a:spcAft>
          <a:spcPct val="0"/>
        </a:spcAft>
        <a:buClr>
          <a:srgbClr val="A30030"/>
        </a:buClr>
        <a:buFont typeface="Arial" charset="0"/>
        <a:buChar char="»"/>
        <a:defRPr sz="1400">
          <a:solidFill>
            <a:schemeClr val="tx1"/>
          </a:solidFill>
          <a:latin typeface="+mn-lt"/>
        </a:defRPr>
      </a:lvl6pPr>
      <a:lvl7pPr marL="3089275" indent="-228600" algn="l" rtl="0" eaLnBrk="1" fontAlgn="base" hangingPunct="1">
        <a:spcBef>
          <a:spcPct val="20000"/>
        </a:spcBef>
        <a:spcAft>
          <a:spcPct val="0"/>
        </a:spcAft>
        <a:buClr>
          <a:srgbClr val="A30030"/>
        </a:buClr>
        <a:buFont typeface="Arial" charset="0"/>
        <a:buChar char="»"/>
        <a:defRPr sz="1400">
          <a:solidFill>
            <a:schemeClr val="tx1"/>
          </a:solidFill>
          <a:latin typeface="+mn-lt"/>
        </a:defRPr>
      </a:lvl7pPr>
      <a:lvl8pPr marL="3546475" indent="-228600" algn="l" rtl="0" eaLnBrk="1" fontAlgn="base" hangingPunct="1">
        <a:spcBef>
          <a:spcPct val="20000"/>
        </a:spcBef>
        <a:spcAft>
          <a:spcPct val="0"/>
        </a:spcAft>
        <a:buClr>
          <a:srgbClr val="A30030"/>
        </a:buClr>
        <a:buFont typeface="Arial" charset="0"/>
        <a:buChar char="»"/>
        <a:defRPr sz="1400">
          <a:solidFill>
            <a:schemeClr val="tx1"/>
          </a:solidFill>
          <a:latin typeface="+mn-lt"/>
        </a:defRPr>
      </a:lvl8pPr>
      <a:lvl9pPr marL="4003675" indent="-228600" algn="l" rtl="0" eaLnBrk="1" fontAlgn="base" hangingPunct="1">
        <a:spcBef>
          <a:spcPct val="20000"/>
        </a:spcBef>
        <a:spcAft>
          <a:spcPct val="0"/>
        </a:spcAft>
        <a:buClr>
          <a:srgbClr val="A30030"/>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lash_S.exe"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Geometry/SplitFace_DraftLine.es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Geometry/SpliFace_ParametricCurve.esp"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Geometry/CurveFromSurface.esp" TargetMode="External"/><Relationship Id="rId3" Type="http://schemas.openxmlformats.org/officeDocument/2006/relationships/image" Target="../media/image1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Geometry/CurveFromFace.esp" TargetMode="External"/><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0.png"/><Relationship Id="rId7" Type="http://schemas.openxmlformats.org/officeDocument/2006/relationships/hyperlink" Target="Geometry/ProjectedCurve2.es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Geometry/ProjectedCurve.esp" TargetMode="Externa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Analysis/Analysis_Geometry2.esp" TargetMode="External"/><Relationship Id="rId5" Type="http://schemas.openxmlformats.org/officeDocument/2006/relationships/image" Target="../media/image11.png"/><Relationship Id="rId4" Type="http://schemas.openxmlformats.org/officeDocument/2006/relationships/hyperlink" Target="Analysis/Analysis_Geometry.es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Analysis/Analysis_Geometry.es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Analysis/Analysis_Geometry3.esp"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hyperlink" Target="Analysis/Analysis_Geometry.esp" TargetMode="Externa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Analysis/Analysis_ToolPath.es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Simulation/Simulation_Performance_Comparison.esp" TargetMode="Externa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Simulation/Simulation_IgnoreCollision.es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Simulation/Simulation_Performance_Comparison.esp"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Simulation/Simulation_NewControls.esp"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Simulation/Simulation_FinalStep.esp"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Simulation/Simulation_NewControls.esp"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3-Axis%20Mold/3-Axis_ArcOutput.esp"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3-Axis%20Mold/3-Axis_RetractOptimization.esp"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3-Axis%20Mold/3-Axis_ParallelPlanes_TangentPassExtension2.esp" TargetMode="External"/><Relationship Id="rId5" Type="http://schemas.openxmlformats.org/officeDocument/2006/relationships/image" Target="../media/image11.png"/><Relationship Id="rId4" Type="http://schemas.openxmlformats.org/officeDocument/2006/relationships/hyperlink" Target="3-Axis%20Mold/3-Axis_ParallelPlanes_TangentPassExtension.esp"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3-Axis%20Mold/3-Axis_ZLevelFinishing_TangentPassExtension.esp"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3-Axis%20Mold/3-Axis_BetweenCurvesFinishing_OpenSurfaces.esp" TargetMode="External"/><Relationship Id="rId3" Type="http://schemas.openxmlformats.org/officeDocument/2006/relationships/image" Target="../media/image43.png"/><Relationship Id="rId7" Type="http://schemas.openxmlformats.org/officeDocument/2006/relationships/hyperlink" Target="3-Axis%20Mold/3-Axis_BetweenCurvesFinishing_LoopingSurfaces2.esp" TargetMode="External"/><Relationship Id="rId12"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hyperlink" Target="3-Axis%20Mold/3-Axis_BetweenCurvesFinishing_OpenSurfaces2.esp" TargetMode="External"/><Relationship Id="rId5" Type="http://schemas.openxmlformats.org/officeDocument/2006/relationships/image" Target="../media/image45.png"/><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hyperlink" Target="3-Axis%20Mold/3-Axis_BetweenCurvesFinishing_LoopingSurfaces.esp" TargetMode="External"/><Relationship Id="rId1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3-Axis%20Mold/3-Axis_BetweenCurvesFinishing_TangentPassExtension.esp"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5-Axis%20Mold/5-Axis_Point_Distribution.esp"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5-Axis%20Mold/5-Axis_RetractOptimization.es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1.png"/><Relationship Id="rId7" Type="http://schemas.openxmlformats.org/officeDocument/2006/relationships/hyperlink" Target="5-Axis%20Mold/5-Axis_SurfaceSwarf_IncrementalDepth2.esp"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11.png"/><Relationship Id="rId4" Type="http://schemas.openxmlformats.org/officeDocument/2006/relationships/image" Target="../media/image52.png"/><Relationship Id="rId9" Type="http://schemas.openxmlformats.org/officeDocument/2006/relationships/hyperlink" Target="5-Axis%20Mold/5-Axis_SurfaceSwarf_IncrementalDepth.esp"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5-Axis%20Mold/5-Axis_SurfaceSwarf_TaperedTool.esp" TargetMode="Externa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5-Axis%20Mold/5-Axis_Contouring_Passes.esp"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5-Axis%20Mold/5-Axis_Contouring_Passes_Result.esp"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11.png"/><Relationship Id="rId4" Type="http://schemas.openxmlformats.org/officeDocument/2006/relationships/image" Target="../media/image60.png"/><Relationship Id="rId9" Type="http://schemas.openxmlformats.org/officeDocument/2006/relationships/hyperlink" Target="5-Axis%20Mold/5-Axis_Contouring_Orientation.esp"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5.png"/><Relationship Id="rId7" Type="http://schemas.openxmlformats.org/officeDocument/2006/relationships/hyperlink" Target="5-Axis%20Mold/5-Axis_Composite_DrillBit.esp"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5-Axis%20Mold/5-Axis_Composite_Intake.esp" TargetMode="External"/><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7.png"/><Relationship Id="rId7" Type="http://schemas.openxmlformats.org/officeDocument/2006/relationships/hyperlink" Target="5-Axis%20Mold/5-Axis_Composite_Blade.esp"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5-Axis%20Mold/5-Axis_Composite_Crankshaft.esp" TargetMode="External"/><Relationship Id="rId5" Type="http://schemas.openxmlformats.org/officeDocument/2006/relationships/image" Target="../media/image71.png"/><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hyperlink" Target="5-Axis%20Mold/5-Axis_Composite_Orientation_TowardProfile.esp" TargetMode="External"/><Relationship Id="rId7" Type="http://schemas.openxmlformats.org/officeDocument/2006/relationships/image" Target="../media/image7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5-Axis%20Mold/5-Axis_Composite_Autotilt.esp" TargetMode="External"/><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hyperlink" Target="Geometry/ClosedBody.ig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Geometry/Sheet.igs" TargetMode="Externa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5-Axis%20Mold/5-Axis_Composite_Frame.esp"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5-Axis%20Mold/5-Axis_Impeller.esp"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5-Axis%20Mold/5-Axis_Impeller_FFF.esp"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5-Axis%20Mold/5-Axis_Impeller_Ruled.esp"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5-Axis%20Mold/5-Axis_Impeller_Operations.esp" TargetMode="External"/><Relationship Id="rId4" Type="http://schemas.openxmlformats.org/officeDocument/2006/relationships/image" Target="../media/image80.png"/></Relationships>
</file>

<file path=ppt/slides/_rels/slide5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5-Axis%20Mold/5-Axis_Impeller_Operations_TaperTool.esp"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Geometry/SheetBody_FreeFormFeature.esp"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Geometry/SplitFace_ShortestPath.es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Geometry/SpliFace_PlaneIntersection.e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a:hlinkClick r:id="rId3" action="ppaction://program"/>
          </p:cNvPr>
          <p:cNvSpPr txBox="1">
            <a:spLocks noChangeArrowheads="1"/>
          </p:cNvSpPr>
          <p:nvPr/>
        </p:nvSpPr>
        <p:spPr bwMode="auto">
          <a:xfrm>
            <a:off x="8707438" y="6589713"/>
            <a:ext cx="436562" cy="244475"/>
          </a:xfrm>
          <a:prstGeom prst="rect">
            <a:avLst/>
          </a:prstGeom>
          <a:noFill/>
          <a:ln w="9525">
            <a:noFill/>
            <a:miter lim="800000"/>
            <a:headEnd/>
            <a:tailEnd/>
          </a:ln>
        </p:spPr>
        <p:txBody>
          <a:bodyPr wrap="none">
            <a:spAutoFit/>
          </a:bodyPr>
          <a:lstStyle/>
          <a:p>
            <a:r>
              <a:rPr lang="en-US" sz="1000"/>
              <a:t>Intro</a:t>
            </a:r>
            <a:endParaRPr lang="en-US" sz="100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Split Face: Draft Line</a:t>
            </a:r>
            <a:endParaRPr lang="en-US" dirty="0"/>
          </a:p>
        </p:txBody>
      </p:sp>
      <p:sp>
        <p:nvSpPr>
          <p:cNvPr id="3" name="Content Placeholder 2"/>
          <p:cNvSpPr>
            <a:spLocks noGrp="1"/>
          </p:cNvSpPr>
          <p:nvPr>
            <p:ph idx="1"/>
          </p:nvPr>
        </p:nvSpPr>
        <p:spPr/>
        <p:txBody>
          <a:bodyPr/>
          <a:lstStyle/>
          <a:p>
            <a:r>
              <a:rPr lang="en-US" dirty="0" smtClean="0"/>
              <a:t>Split a group of faces using draft line </a:t>
            </a:r>
          </a:p>
          <a:p>
            <a:pPr>
              <a:buNone/>
            </a:pPr>
            <a:r>
              <a:rPr lang="en-US" dirty="0" smtClean="0"/>
              <a:t>	Draft line: profile corresponding to points where slope angle measured in the active work plane is equal to the input draft angle.</a:t>
            </a:r>
          </a:p>
          <a:p>
            <a:r>
              <a:rPr lang="en-US" dirty="0" smtClean="0"/>
              <a:t>Input: </a:t>
            </a:r>
          </a:p>
          <a:p>
            <a:pPr lvl="1"/>
            <a:r>
              <a:rPr lang="en-US" dirty="0" smtClean="0"/>
              <a:t>Faces to split</a:t>
            </a:r>
          </a:p>
          <a:p>
            <a:pPr lvl="1"/>
            <a:r>
              <a:rPr lang="en-US" dirty="0" smtClean="0"/>
              <a:t>Draft Angle</a:t>
            </a:r>
          </a:p>
          <a:p>
            <a:pPr lvl="1"/>
            <a:r>
              <a:rPr lang="en-US" dirty="0" smtClean="0"/>
              <a:t>Active work plane</a:t>
            </a:r>
          </a:p>
          <a:p>
            <a:pPr lvl="1"/>
            <a:r>
              <a:rPr lang="en-US" dirty="0" smtClean="0"/>
              <a:t>(Split face)</a:t>
            </a:r>
          </a:p>
          <a:p>
            <a:pPr lvl="1"/>
            <a:r>
              <a:rPr lang="en-US" dirty="0" smtClean="0"/>
              <a:t>(Create curve)</a:t>
            </a:r>
          </a:p>
          <a:p>
            <a:pPr lvl="1"/>
            <a:endParaRPr lang="en-US" dirty="0" smtClean="0"/>
          </a:p>
          <a:p>
            <a:pPr lvl="1"/>
            <a:endParaRPr lang="en-US" dirty="0" smtClean="0"/>
          </a:p>
          <a:p>
            <a:pPr lvl="1">
              <a:buNone/>
            </a:pPr>
            <a:endParaRPr lang="en-US" dirty="0" smtClean="0"/>
          </a:p>
        </p:txBody>
      </p:sp>
      <p:pic>
        <p:nvPicPr>
          <p:cNvPr id="199682" name="Picture 2"/>
          <p:cNvPicPr>
            <a:picLocks noChangeAspect="1" noChangeArrowheads="1"/>
          </p:cNvPicPr>
          <p:nvPr/>
        </p:nvPicPr>
        <p:blipFill>
          <a:blip r:embed="rId3" cstate="print"/>
          <a:srcRect/>
          <a:stretch>
            <a:fillRect/>
          </a:stretch>
        </p:blipFill>
        <p:spPr bwMode="auto">
          <a:xfrm>
            <a:off x="5294619" y="3276600"/>
            <a:ext cx="2858781" cy="3124200"/>
          </a:xfrm>
          <a:prstGeom prst="rect">
            <a:avLst/>
          </a:prstGeom>
          <a:noFill/>
          <a:ln w="9525">
            <a:noFill/>
            <a:miter lim="800000"/>
            <a:headEnd/>
            <a:tailEnd/>
          </a:ln>
        </p:spPr>
      </p:pic>
      <p:pic>
        <p:nvPicPr>
          <p:cNvPr id="5" name="Picture 4" descr="Link1.png">
            <a:hlinkClick r:id="rId4" action="ppaction://hlinkfile"/>
          </p:cNvPr>
          <p:cNvPicPr>
            <a:picLocks noChangeAspect="1"/>
          </p:cNvPicPr>
          <p:nvPr/>
        </p:nvPicPr>
        <p:blipFill>
          <a:blip r:embed="rId5" cstate="print"/>
          <a:stretch>
            <a:fillRect/>
          </a:stretch>
        </p:blipFill>
        <p:spPr>
          <a:xfrm>
            <a:off x="457200" y="5979948"/>
            <a:ext cx="800100" cy="8001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Split Face: Parametric Curve</a:t>
            </a:r>
            <a:endParaRPr lang="en-US" dirty="0"/>
          </a:p>
        </p:txBody>
      </p:sp>
      <p:sp>
        <p:nvSpPr>
          <p:cNvPr id="3" name="Content Placeholder 2"/>
          <p:cNvSpPr>
            <a:spLocks noGrp="1"/>
          </p:cNvSpPr>
          <p:nvPr>
            <p:ph idx="1"/>
          </p:nvPr>
        </p:nvSpPr>
        <p:spPr/>
        <p:txBody>
          <a:bodyPr/>
          <a:lstStyle/>
          <a:p>
            <a:r>
              <a:rPr lang="en-US" dirty="0" smtClean="0"/>
              <a:t>Split a group of faces using draft line </a:t>
            </a:r>
          </a:p>
          <a:p>
            <a:pPr>
              <a:buNone/>
            </a:pPr>
            <a:r>
              <a:rPr lang="en-US" dirty="0" smtClean="0"/>
              <a:t>	Draft line: profile corresponding to points where slope angle measured in the active work plane is equal to the input draft angle.</a:t>
            </a:r>
          </a:p>
          <a:p>
            <a:r>
              <a:rPr lang="en-US" dirty="0" smtClean="0"/>
              <a:t>Input: </a:t>
            </a:r>
          </a:p>
          <a:p>
            <a:pPr lvl="1"/>
            <a:r>
              <a:rPr lang="en-US" dirty="0" smtClean="0"/>
              <a:t>Faces to split</a:t>
            </a:r>
          </a:p>
          <a:p>
            <a:pPr lvl="1"/>
            <a:r>
              <a:rPr lang="en-US" dirty="0" smtClean="0"/>
              <a:t>Parametric Direction</a:t>
            </a:r>
          </a:p>
          <a:p>
            <a:pPr lvl="1"/>
            <a:r>
              <a:rPr lang="en-US" dirty="0" smtClean="0"/>
              <a:t>Parametric Position</a:t>
            </a:r>
          </a:p>
          <a:p>
            <a:pPr lvl="1"/>
            <a:r>
              <a:rPr lang="en-US" dirty="0" smtClean="0"/>
              <a:t>(Split face)</a:t>
            </a:r>
          </a:p>
          <a:p>
            <a:pPr lvl="1"/>
            <a:r>
              <a:rPr lang="en-US" dirty="0" smtClean="0"/>
              <a:t>(Create curve)</a:t>
            </a:r>
          </a:p>
          <a:p>
            <a:pPr lvl="1"/>
            <a:endParaRPr lang="en-US" dirty="0" smtClean="0"/>
          </a:p>
          <a:p>
            <a:pPr lvl="1"/>
            <a:endParaRPr lang="en-US" dirty="0" smtClean="0"/>
          </a:p>
          <a:p>
            <a:pPr lvl="1">
              <a:buNone/>
            </a:pPr>
            <a:endParaRPr lang="en-US" dirty="0" smtClean="0"/>
          </a:p>
        </p:txBody>
      </p:sp>
      <p:pic>
        <p:nvPicPr>
          <p:cNvPr id="200706" name="Picture 2"/>
          <p:cNvPicPr>
            <a:picLocks noChangeAspect="1" noChangeArrowheads="1"/>
          </p:cNvPicPr>
          <p:nvPr/>
        </p:nvPicPr>
        <p:blipFill>
          <a:blip r:embed="rId3" cstate="print"/>
          <a:srcRect/>
          <a:stretch>
            <a:fillRect/>
          </a:stretch>
        </p:blipFill>
        <p:spPr bwMode="auto">
          <a:xfrm>
            <a:off x="4191000" y="4038600"/>
            <a:ext cx="4410075" cy="1937136"/>
          </a:xfrm>
          <a:prstGeom prst="rect">
            <a:avLst/>
          </a:prstGeom>
          <a:noFill/>
          <a:ln w="9525">
            <a:noFill/>
            <a:miter lim="800000"/>
            <a:headEnd/>
            <a:tailEnd/>
          </a:ln>
        </p:spPr>
      </p:pic>
      <p:pic>
        <p:nvPicPr>
          <p:cNvPr id="5" name="Picture 4" descr="Link1.png">
            <a:hlinkClick r:id="rId4" action="ppaction://hlinkfile"/>
          </p:cNvPr>
          <p:cNvPicPr>
            <a:picLocks noChangeAspect="1"/>
          </p:cNvPicPr>
          <p:nvPr/>
        </p:nvPicPr>
        <p:blipFill>
          <a:blip r:embed="rId5" cstate="print"/>
          <a:stretch>
            <a:fillRect/>
          </a:stretch>
        </p:blipFill>
        <p:spPr>
          <a:xfrm>
            <a:off x="457200" y="5979948"/>
            <a:ext cx="800100" cy="8001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1" name="Picture 3"/>
          <p:cNvPicPr>
            <a:picLocks noChangeAspect="1" noChangeArrowheads="1"/>
          </p:cNvPicPr>
          <p:nvPr/>
        </p:nvPicPr>
        <p:blipFill>
          <a:blip r:embed="rId3" cstate="print"/>
          <a:srcRect/>
          <a:stretch>
            <a:fillRect/>
          </a:stretch>
        </p:blipFill>
        <p:spPr bwMode="auto">
          <a:xfrm>
            <a:off x="4907756" y="3962400"/>
            <a:ext cx="1919287" cy="2449943"/>
          </a:xfrm>
          <a:prstGeom prst="rect">
            <a:avLst/>
          </a:prstGeom>
          <a:noFill/>
          <a:ln w="9525">
            <a:noFill/>
            <a:miter lim="800000"/>
            <a:headEnd/>
            <a:tailEnd/>
          </a:ln>
        </p:spPr>
      </p:pic>
      <p:pic>
        <p:nvPicPr>
          <p:cNvPr id="201730" name="Picture 2"/>
          <p:cNvPicPr>
            <a:picLocks noChangeAspect="1" noChangeArrowheads="1"/>
          </p:cNvPicPr>
          <p:nvPr/>
        </p:nvPicPr>
        <p:blipFill>
          <a:blip r:embed="rId4" cstate="print"/>
          <a:srcRect/>
          <a:stretch>
            <a:fillRect/>
          </a:stretch>
        </p:blipFill>
        <p:spPr bwMode="auto">
          <a:xfrm>
            <a:off x="5867400" y="3200400"/>
            <a:ext cx="2602149" cy="1143000"/>
          </a:xfrm>
          <a:prstGeom prst="rect">
            <a:avLst/>
          </a:prstGeom>
          <a:noFill/>
          <a:ln w="9525">
            <a:noFill/>
            <a:miter lim="800000"/>
            <a:headEnd/>
            <a:tailEnd/>
          </a:ln>
        </p:spPr>
      </p:pic>
      <p:sp>
        <p:nvSpPr>
          <p:cNvPr id="2" name="Title 1"/>
          <p:cNvSpPr>
            <a:spLocks noGrp="1"/>
          </p:cNvSpPr>
          <p:nvPr>
            <p:ph type="title"/>
          </p:nvPr>
        </p:nvSpPr>
        <p:spPr/>
        <p:txBody>
          <a:bodyPr/>
          <a:lstStyle/>
          <a:p>
            <a:pPr lvl="1"/>
            <a:r>
              <a:rPr lang="en-US" dirty="0" smtClean="0"/>
              <a:t>Curve from Surface</a:t>
            </a:r>
            <a:endParaRPr lang="en-US" dirty="0"/>
          </a:p>
        </p:txBody>
      </p:sp>
      <p:sp>
        <p:nvSpPr>
          <p:cNvPr id="3" name="Content Placeholder 2"/>
          <p:cNvSpPr>
            <a:spLocks noGrp="1"/>
          </p:cNvSpPr>
          <p:nvPr>
            <p:ph idx="1"/>
          </p:nvPr>
        </p:nvSpPr>
        <p:spPr/>
        <p:txBody>
          <a:bodyPr/>
          <a:lstStyle/>
          <a:p>
            <a:r>
              <a:rPr lang="en-US" dirty="0" smtClean="0"/>
              <a:t>Create curve from a parametric curve of a face or a surface</a:t>
            </a:r>
          </a:p>
          <a:p>
            <a:pPr>
              <a:buNone/>
            </a:pPr>
            <a:r>
              <a:rPr lang="en-US" dirty="0" smtClean="0"/>
              <a:t>	Curve can be offset from face/surface.</a:t>
            </a:r>
          </a:p>
          <a:p>
            <a:r>
              <a:rPr lang="en-US" dirty="0" smtClean="0"/>
              <a:t>Application: </a:t>
            </a:r>
          </a:p>
          <a:p>
            <a:pPr lvl="1"/>
            <a:r>
              <a:rPr lang="en-US" dirty="0" smtClean="0"/>
              <a:t>Drive curve for 5-axis contouring</a:t>
            </a:r>
          </a:p>
          <a:p>
            <a:pPr lvl="1"/>
            <a:r>
              <a:rPr lang="en-US" dirty="0" smtClean="0"/>
              <a:t>Orientation curve for 5-axis composite</a:t>
            </a:r>
          </a:p>
          <a:p>
            <a:pPr>
              <a:buNone/>
            </a:pPr>
            <a:endParaRPr lang="en-US" dirty="0" smtClean="0"/>
          </a:p>
          <a:p>
            <a:pPr lvl="1"/>
            <a:endParaRPr lang="en-US" dirty="0" smtClean="0"/>
          </a:p>
          <a:p>
            <a:pPr lvl="1"/>
            <a:endParaRPr lang="en-US" dirty="0" smtClean="0"/>
          </a:p>
          <a:p>
            <a:pPr lvl="1">
              <a:buNone/>
            </a:pPr>
            <a:endParaRPr lang="en-US" dirty="0" smtClean="0"/>
          </a:p>
        </p:txBody>
      </p:sp>
      <p:pic>
        <p:nvPicPr>
          <p:cNvPr id="47105" name="Picture 1"/>
          <p:cNvPicPr>
            <a:picLocks noChangeAspect="1" noChangeArrowheads="1"/>
          </p:cNvPicPr>
          <p:nvPr/>
        </p:nvPicPr>
        <p:blipFill>
          <a:blip r:embed="rId5" cstate="print"/>
          <a:srcRect/>
          <a:stretch>
            <a:fillRect/>
          </a:stretch>
        </p:blipFill>
        <p:spPr bwMode="auto">
          <a:xfrm>
            <a:off x="7912442" y="1975756"/>
            <a:ext cx="698158" cy="615044"/>
          </a:xfrm>
          <a:prstGeom prst="rect">
            <a:avLst/>
          </a:prstGeom>
          <a:noFill/>
          <a:ln w="9525">
            <a:noFill/>
            <a:miter lim="800000"/>
            <a:headEnd/>
            <a:tailEnd/>
          </a:ln>
        </p:spPr>
      </p:pic>
      <p:pic>
        <p:nvPicPr>
          <p:cNvPr id="7" name="Picture 6" descr="Link1.png">
            <a:hlinkClick r:id="rId6" action="ppaction://hlinkfile"/>
          </p:cNvPr>
          <p:cNvPicPr>
            <a:picLocks noChangeAspect="1"/>
          </p:cNvPicPr>
          <p:nvPr/>
        </p:nvPicPr>
        <p:blipFill>
          <a:blip r:embed="rId7" cstate="print"/>
          <a:stretch>
            <a:fillRect/>
          </a:stretch>
        </p:blipFill>
        <p:spPr>
          <a:xfrm>
            <a:off x="457200" y="5979948"/>
            <a:ext cx="800100" cy="800100"/>
          </a:xfrm>
          <a:prstGeom prst="rect">
            <a:avLst/>
          </a:prstGeom>
        </p:spPr>
      </p:pic>
      <p:pic>
        <p:nvPicPr>
          <p:cNvPr id="8" name="Picture 7" descr="Link2.png">
            <a:hlinkClick r:id="rId8" action="ppaction://hlinkfile"/>
          </p:cNvPr>
          <p:cNvPicPr>
            <a:picLocks noChangeAspect="1"/>
          </p:cNvPicPr>
          <p:nvPr/>
        </p:nvPicPr>
        <p:blipFill>
          <a:blip r:embed="rId9" cstate="print"/>
          <a:stretch>
            <a:fillRect/>
          </a:stretch>
        </p:blipFill>
        <p:spPr>
          <a:xfrm>
            <a:off x="1371600" y="5979624"/>
            <a:ext cx="800424" cy="80042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p:cNvPicPr>
            <a:picLocks noChangeAspect="1" noChangeArrowheads="1"/>
          </p:cNvPicPr>
          <p:nvPr/>
        </p:nvPicPr>
        <p:blipFill>
          <a:blip r:embed="rId3" cstate="print"/>
          <a:srcRect/>
          <a:stretch>
            <a:fillRect/>
          </a:stretch>
        </p:blipFill>
        <p:spPr bwMode="auto">
          <a:xfrm>
            <a:off x="5867400" y="3733800"/>
            <a:ext cx="2795587" cy="2697839"/>
          </a:xfrm>
          <a:prstGeom prst="rect">
            <a:avLst/>
          </a:prstGeom>
          <a:noFill/>
          <a:ln w="9525">
            <a:noFill/>
            <a:miter lim="800000"/>
            <a:headEnd/>
            <a:tailEnd/>
          </a:ln>
        </p:spPr>
      </p:pic>
      <p:sp>
        <p:nvSpPr>
          <p:cNvPr id="3" name="Content Placeholder 2"/>
          <p:cNvSpPr>
            <a:spLocks noGrp="1"/>
          </p:cNvSpPr>
          <p:nvPr>
            <p:ph idx="1"/>
          </p:nvPr>
        </p:nvSpPr>
        <p:spPr/>
        <p:txBody>
          <a:bodyPr/>
          <a:lstStyle/>
          <a:p>
            <a:r>
              <a:rPr lang="en-US" dirty="0" smtClean="0"/>
              <a:t>Create a feature chain from the projection of 2 profiles onto each other.</a:t>
            </a:r>
          </a:p>
          <a:p>
            <a:r>
              <a:rPr lang="en-US" dirty="0" smtClean="0"/>
              <a:t>Application:</a:t>
            </a:r>
          </a:p>
          <a:p>
            <a:pPr lvl="1"/>
            <a:r>
              <a:rPr lang="en-US" dirty="0" smtClean="0"/>
              <a:t>Spine curve for port machining</a:t>
            </a:r>
          </a:p>
          <a:p>
            <a:pPr lvl="1"/>
            <a:r>
              <a:rPr lang="en-US" dirty="0" smtClean="0"/>
              <a:t>Creation of 3d profile from 2 2d profiles</a:t>
            </a:r>
          </a:p>
          <a:p>
            <a:r>
              <a:rPr lang="en-US" dirty="0" smtClean="0"/>
              <a:t>Input:</a:t>
            </a:r>
          </a:p>
          <a:p>
            <a:pPr lvl="1"/>
            <a:r>
              <a:rPr lang="en-US" dirty="0" smtClean="0"/>
              <a:t>2 Feature chains with work planes not parallel</a:t>
            </a:r>
          </a:p>
          <a:p>
            <a:pPr lvl="1"/>
            <a:endParaRPr lang="en-US" dirty="0" smtClean="0"/>
          </a:p>
          <a:p>
            <a:pPr lvl="1">
              <a:buNone/>
            </a:pPr>
            <a:endParaRPr lang="en-US" dirty="0" smtClean="0"/>
          </a:p>
        </p:txBody>
      </p:sp>
      <p:sp>
        <p:nvSpPr>
          <p:cNvPr id="2" name="Title 1"/>
          <p:cNvSpPr>
            <a:spLocks noGrp="1"/>
          </p:cNvSpPr>
          <p:nvPr>
            <p:ph type="title"/>
          </p:nvPr>
        </p:nvSpPr>
        <p:spPr/>
        <p:txBody>
          <a:bodyPr/>
          <a:lstStyle/>
          <a:p>
            <a:pPr lvl="1"/>
            <a:r>
              <a:rPr lang="en-US" dirty="0" smtClean="0"/>
              <a:t>Projected Curve</a:t>
            </a:r>
            <a:endParaRPr lang="en-US" dirty="0"/>
          </a:p>
        </p:txBody>
      </p:sp>
      <p:pic>
        <p:nvPicPr>
          <p:cNvPr id="46081" name="Picture 1"/>
          <p:cNvPicPr>
            <a:picLocks noChangeAspect="1" noChangeArrowheads="1"/>
          </p:cNvPicPr>
          <p:nvPr/>
        </p:nvPicPr>
        <p:blipFill>
          <a:blip r:embed="rId4" cstate="print"/>
          <a:srcRect/>
          <a:stretch>
            <a:fillRect/>
          </a:stretch>
        </p:blipFill>
        <p:spPr bwMode="auto">
          <a:xfrm>
            <a:off x="7772400" y="2743201"/>
            <a:ext cx="720969" cy="685800"/>
          </a:xfrm>
          <a:prstGeom prst="rect">
            <a:avLst/>
          </a:prstGeom>
          <a:noFill/>
          <a:ln w="9525">
            <a:noFill/>
            <a:miter lim="800000"/>
            <a:headEnd/>
            <a:tailEnd/>
          </a:ln>
        </p:spPr>
      </p:pic>
      <p:pic>
        <p:nvPicPr>
          <p:cNvPr id="6" name="Picture 5" descr="Link1.png">
            <a:hlinkClick r:id="rId5" action="ppaction://hlinkfile"/>
          </p:cNvPr>
          <p:cNvPicPr>
            <a:picLocks noChangeAspect="1"/>
          </p:cNvPicPr>
          <p:nvPr/>
        </p:nvPicPr>
        <p:blipFill>
          <a:blip r:embed="rId6" cstate="print"/>
          <a:stretch>
            <a:fillRect/>
          </a:stretch>
        </p:blipFill>
        <p:spPr>
          <a:xfrm>
            <a:off x="457200" y="5979948"/>
            <a:ext cx="800100" cy="800100"/>
          </a:xfrm>
          <a:prstGeom prst="rect">
            <a:avLst/>
          </a:prstGeom>
        </p:spPr>
      </p:pic>
      <p:pic>
        <p:nvPicPr>
          <p:cNvPr id="7" name="Picture 6" descr="Link2.png">
            <a:hlinkClick r:id="rId7" action="ppaction://hlinkfile"/>
          </p:cNvPr>
          <p:cNvPicPr>
            <a:picLocks noChangeAspect="1"/>
          </p:cNvPicPr>
          <p:nvPr/>
        </p:nvPicPr>
        <p:blipFill>
          <a:blip r:embed="rId8" cstate="print"/>
          <a:stretch>
            <a:fillRect/>
          </a:stretch>
        </p:blipFill>
        <p:spPr>
          <a:xfrm>
            <a:off x="1371600" y="5979624"/>
            <a:ext cx="800424" cy="80042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r>
              <a:rPr lang="en-US" dirty="0" smtClean="0"/>
              <a:t>Geometry Analysis</a:t>
            </a:r>
          </a:p>
          <a:p>
            <a:pPr lvl="1"/>
            <a:r>
              <a:rPr lang="en-US" dirty="0" smtClean="0"/>
              <a:t>Curvature</a:t>
            </a:r>
          </a:p>
          <a:p>
            <a:pPr lvl="1"/>
            <a:r>
              <a:rPr lang="en-US" dirty="0" smtClean="0"/>
              <a:t>Zebra Stripping</a:t>
            </a:r>
          </a:p>
          <a:p>
            <a:pPr lvl="1"/>
            <a:r>
              <a:rPr lang="en-US" dirty="0" smtClean="0"/>
              <a:t>Porcupine</a:t>
            </a:r>
          </a:p>
          <a:p>
            <a:pPr lvl="1"/>
            <a:endParaRPr lang="en-US" dirty="0" smtClean="0"/>
          </a:p>
          <a:p>
            <a:r>
              <a:rPr lang="en-US" dirty="0" smtClean="0"/>
              <a:t>Tool Path</a:t>
            </a:r>
          </a:p>
          <a:p>
            <a:pPr lvl="1"/>
            <a:r>
              <a:rPr lang="en-US" dirty="0" smtClean="0"/>
              <a:t>Tool path inspection</a:t>
            </a:r>
          </a:p>
          <a:p>
            <a:pPr lvl="1"/>
            <a:endParaRPr lang="en-US" dirty="0" smtClean="0"/>
          </a:p>
        </p:txBody>
      </p:sp>
      <p:pic>
        <p:nvPicPr>
          <p:cNvPr id="38913" name="Picture 1"/>
          <p:cNvPicPr>
            <a:picLocks noChangeAspect="1" noChangeArrowheads="1"/>
          </p:cNvPicPr>
          <p:nvPr/>
        </p:nvPicPr>
        <p:blipFill>
          <a:blip r:embed="rId3" cstate="print"/>
          <a:srcRect/>
          <a:stretch>
            <a:fillRect/>
          </a:stretch>
        </p:blipFill>
        <p:spPr bwMode="auto">
          <a:xfrm>
            <a:off x="3962400" y="4495800"/>
            <a:ext cx="4562475" cy="1828800"/>
          </a:xfrm>
          <a:prstGeom prst="rect">
            <a:avLst/>
          </a:prstGeom>
          <a:noFill/>
          <a:ln w="9525">
            <a:noFill/>
            <a:miter lim="800000"/>
            <a:headEnd/>
            <a:tailEnd/>
          </a:ln>
        </p:spPr>
      </p:pic>
      <p:sp>
        <p:nvSpPr>
          <p:cNvPr id="5" name="Rounded Rectangle 4"/>
          <p:cNvSpPr/>
          <p:nvPr/>
        </p:nvSpPr>
        <p:spPr bwMode="auto">
          <a:xfrm>
            <a:off x="6096000" y="4495800"/>
            <a:ext cx="1600200" cy="1676400"/>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w="12700">
                <a:solidFill>
                  <a:srgbClr val="C00000"/>
                </a:solidFill>
              </a:ln>
              <a:noFill/>
              <a:effectLst/>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Curvature Display</a:t>
            </a:r>
            <a:endParaRPr lang="en-US" dirty="0"/>
          </a:p>
        </p:txBody>
      </p:sp>
      <p:sp>
        <p:nvSpPr>
          <p:cNvPr id="3" name="Content Placeholder 2"/>
          <p:cNvSpPr>
            <a:spLocks noGrp="1"/>
          </p:cNvSpPr>
          <p:nvPr>
            <p:ph idx="1"/>
          </p:nvPr>
        </p:nvSpPr>
        <p:spPr/>
        <p:txBody>
          <a:bodyPr/>
          <a:lstStyle/>
          <a:p>
            <a:r>
              <a:rPr lang="en-US" dirty="0" smtClean="0"/>
              <a:t>Menu Analysis / Curvature</a:t>
            </a:r>
          </a:p>
          <a:p>
            <a:r>
              <a:rPr lang="en-US" dirty="0" smtClean="0"/>
              <a:t>Curvature of selected object</a:t>
            </a:r>
          </a:p>
          <a:p>
            <a:r>
              <a:rPr lang="en-US" dirty="0" smtClean="0"/>
              <a:t>Curvature radiuses display on part with color code </a:t>
            </a:r>
          </a:p>
          <a:p>
            <a:endParaRPr lang="en-US" dirty="0" smtClean="0"/>
          </a:p>
          <a:p>
            <a:endParaRPr lang="en-US" dirty="0" smtClean="0"/>
          </a:p>
          <a:p>
            <a:endParaRPr lang="en-US" dirty="0"/>
          </a:p>
        </p:txBody>
      </p:sp>
      <p:pic>
        <p:nvPicPr>
          <p:cNvPr id="37889" name="Picture 1"/>
          <p:cNvPicPr>
            <a:picLocks noChangeAspect="1" noChangeArrowheads="1"/>
          </p:cNvPicPr>
          <p:nvPr/>
        </p:nvPicPr>
        <p:blipFill>
          <a:blip r:embed="rId3" cstate="print"/>
          <a:srcRect/>
          <a:stretch>
            <a:fillRect/>
          </a:stretch>
        </p:blipFill>
        <p:spPr bwMode="auto">
          <a:xfrm>
            <a:off x="1828800" y="3581566"/>
            <a:ext cx="6629400" cy="2438234"/>
          </a:xfrm>
          <a:prstGeom prst="rect">
            <a:avLst/>
          </a:prstGeom>
          <a:noFill/>
          <a:ln w="9525">
            <a:noFill/>
            <a:miter lim="800000"/>
            <a:headEnd/>
            <a:tailEnd/>
          </a:ln>
        </p:spPr>
      </p:pic>
      <p:pic>
        <p:nvPicPr>
          <p:cNvPr id="5" name="Picture 4" descr="Link1.png">
            <a:hlinkClick r:id="rId4" action="ppaction://hlinkfile"/>
          </p:cNvPr>
          <p:cNvPicPr>
            <a:picLocks noChangeAspect="1"/>
          </p:cNvPicPr>
          <p:nvPr/>
        </p:nvPicPr>
        <p:blipFill>
          <a:blip r:embed="rId5" cstate="print"/>
          <a:stretch>
            <a:fillRect/>
          </a:stretch>
        </p:blipFill>
        <p:spPr>
          <a:xfrm>
            <a:off x="457200" y="5979948"/>
            <a:ext cx="800100" cy="800100"/>
          </a:xfrm>
          <a:prstGeom prst="rect">
            <a:avLst/>
          </a:prstGeom>
        </p:spPr>
      </p:pic>
      <p:pic>
        <p:nvPicPr>
          <p:cNvPr id="7" name="Picture 6" descr="Link2.png">
            <a:hlinkClick r:id="rId6" action="ppaction://hlinkfile"/>
          </p:cNvPr>
          <p:cNvPicPr>
            <a:picLocks noChangeAspect="1"/>
          </p:cNvPicPr>
          <p:nvPr/>
        </p:nvPicPr>
        <p:blipFill>
          <a:blip r:embed="rId7" cstate="print"/>
          <a:stretch>
            <a:fillRect/>
          </a:stretch>
        </p:blipFill>
        <p:spPr>
          <a:xfrm>
            <a:off x="1371600" y="5979624"/>
            <a:ext cx="800424" cy="80042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Zebra Stripping</a:t>
            </a:r>
            <a:endParaRPr lang="en-US" dirty="0"/>
          </a:p>
        </p:txBody>
      </p:sp>
      <p:sp>
        <p:nvSpPr>
          <p:cNvPr id="3" name="Content Placeholder 2"/>
          <p:cNvSpPr>
            <a:spLocks noGrp="1"/>
          </p:cNvSpPr>
          <p:nvPr>
            <p:ph idx="1"/>
          </p:nvPr>
        </p:nvSpPr>
        <p:spPr/>
        <p:txBody>
          <a:bodyPr/>
          <a:lstStyle/>
          <a:p>
            <a:r>
              <a:rPr lang="en-US" dirty="0" smtClean="0"/>
              <a:t>Menu Analysis / Zebra</a:t>
            </a:r>
          </a:p>
          <a:p>
            <a:r>
              <a:rPr lang="en-US" dirty="0" smtClean="0"/>
              <a:t>Zebra of selected object</a:t>
            </a:r>
          </a:p>
          <a:p>
            <a:r>
              <a:rPr lang="en-US" dirty="0" smtClean="0"/>
              <a:t>Zebra: What you’d see on part with mirror finish that is inside a sphere with stripes inside.</a:t>
            </a:r>
          </a:p>
          <a:p>
            <a:r>
              <a:rPr lang="en-US" dirty="0" smtClean="0"/>
              <a:t>Options: </a:t>
            </a:r>
          </a:p>
          <a:p>
            <a:pPr lvl="1"/>
            <a:r>
              <a:rPr lang="en-US" dirty="0" smtClean="0"/>
              <a:t>Zebra color, width and resolution</a:t>
            </a:r>
          </a:p>
          <a:p>
            <a:endParaRPr lang="en-US" dirty="0"/>
          </a:p>
        </p:txBody>
      </p:sp>
      <p:pic>
        <p:nvPicPr>
          <p:cNvPr id="36865" name="Picture 1"/>
          <p:cNvPicPr>
            <a:picLocks noChangeAspect="1" noChangeArrowheads="1"/>
          </p:cNvPicPr>
          <p:nvPr/>
        </p:nvPicPr>
        <p:blipFill>
          <a:blip r:embed="rId3" cstate="print"/>
          <a:srcRect/>
          <a:stretch>
            <a:fillRect/>
          </a:stretch>
        </p:blipFill>
        <p:spPr bwMode="auto">
          <a:xfrm>
            <a:off x="3505200" y="4320020"/>
            <a:ext cx="5105400" cy="2110340"/>
          </a:xfrm>
          <a:prstGeom prst="rect">
            <a:avLst/>
          </a:prstGeom>
          <a:noFill/>
          <a:ln w="9525">
            <a:noFill/>
            <a:miter lim="800000"/>
            <a:headEnd/>
            <a:tailEnd/>
          </a:ln>
        </p:spPr>
      </p:pic>
      <p:pic>
        <p:nvPicPr>
          <p:cNvPr id="5" name="Picture 4" descr="Link1.png">
            <a:hlinkClick r:id="rId4" action="ppaction://hlinkfile"/>
          </p:cNvPr>
          <p:cNvPicPr>
            <a:picLocks noChangeAspect="1"/>
          </p:cNvPicPr>
          <p:nvPr/>
        </p:nvPicPr>
        <p:blipFill>
          <a:blip r:embed="rId5" cstate="print"/>
          <a:stretch>
            <a:fillRect/>
          </a:stretch>
        </p:blipFill>
        <p:spPr>
          <a:xfrm>
            <a:off x="457200" y="5979948"/>
            <a:ext cx="800100" cy="8001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Zebra Stripping</a:t>
            </a:r>
            <a:endParaRPr lang="en-US" dirty="0"/>
          </a:p>
        </p:txBody>
      </p:sp>
      <p:sp>
        <p:nvSpPr>
          <p:cNvPr id="3" name="Content Placeholder 2"/>
          <p:cNvSpPr>
            <a:spLocks noGrp="1"/>
          </p:cNvSpPr>
          <p:nvPr>
            <p:ph idx="1"/>
          </p:nvPr>
        </p:nvSpPr>
        <p:spPr/>
        <p:txBody>
          <a:bodyPr/>
          <a:lstStyle/>
          <a:p>
            <a:r>
              <a:rPr lang="en-US" dirty="0" smtClean="0"/>
              <a:t>How to use it:</a:t>
            </a:r>
          </a:p>
          <a:p>
            <a:pPr lvl="1"/>
            <a:r>
              <a:rPr lang="en-US" dirty="0" smtClean="0"/>
              <a:t>If stripes discontinuous</a:t>
            </a:r>
          </a:p>
          <a:p>
            <a:pPr lvl="1">
              <a:buNone/>
            </a:pPr>
            <a:r>
              <a:rPr lang="en-US" dirty="0" smtClean="0"/>
              <a:t>	</a:t>
            </a:r>
            <a:r>
              <a:rPr lang="en-US" dirty="0" smtClean="0">
                <a:sym typeface="Wingdings" pitchFamily="2" charset="2"/>
              </a:rPr>
              <a:t> </a:t>
            </a:r>
            <a:r>
              <a:rPr lang="en-US" dirty="0" smtClean="0"/>
              <a:t>No tangency</a:t>
            </a:r>
          </a:p>
          <a:p>
            <a:pPr lvl="1"/>
            <a:endParaRPr lang="en-US" dirty="0" smtClean="0"/>
          </a:p>
          <a:p>
            <a:pPr lvl="1"/>
            <a:endParaRPr lang="en-US" dirty="0" smtClean="0"/>
          </a:p>
          <a:p>
            <a:pPr lvl="1"/>
            <a:r>
              <a:rPr lang="en-US" dirty="0" smtClean="0"/>
              <a:t>If stripes continuous but not tangent</a:t>
            </a:r>
          </a:p>
          <a:p>
            <a:pPr lvl="1">
              <a:buNone/>
            </a:pPr>
            <a:r>
              <a:rPr lang="en-US" dirty="0" smtClean="0"/>
              <a:t>	</a:t>
            </a:r>
            <a:r>
              <a:rPr lang="en-US" dirty="0" smtClean="0">
                <a:sym typeface="Wingdings" pitchFamily="2" charset="2"/>
              </a:rPr>
              <a:t> </a:t>
            </a:r>
            <a:r>
              <a:rPr lang="en-US" dirty="0" smtClean="0"/>
              <a:t>Tangency</a:t>
            </a:r>
          </a:p>
          <a:p>
            <a:pPr lvl="1"/>
            <a:endParaRPr lang="en-US" dirty="0" smtClean="0"/>
          </a:p>
          <a:p>
            <a:pPr lvl="1"/>
            <a:endParaRPr lang="en-US" dirty="0" smtClean="0"/>
          </a:p>
          <a:p>
            <a:pPr lvl="1"/>
            <a:r>
              <a:rPr lang="en-US" dirty="0" smtClean="0"/>
              <a:t>If stripes continuous and tangent </a:t>
            </a:r>
          </a:p>
          <a:p>
            <a:pPr lvl="1">
              <a:buNone/>
            </a:pPr>
            <a:r>
              <a:rPr lang="en-US" dirty="0" smtClean="0"/>
              <a:t>	</a:t>
            </a:r>
            <a:r>
              <a:rPr lang="en-US" dirty="0" smtClean="0">
                <a:sym typeface="Wingdings" pitchFamily="2" charset="2"/>
              </a:rPr>
              <a:t> </a:t>
            </a:r>
            <a:r>
              <a:rPr lang="en-US" dirty="0" smtClean="0"/>
              <a:t>Curvature continuity</a:t>
            </a:r>
          </a:p>
          <a:p>
            <a:endParaRPr lang="en-US" dirty="0"/>
          </a:p>
        </p:txBody>
      </p:sp>
      <p:pic>
        <p:nvPicPr>
          <p:cNvPr id="93187" name="Picture 3"/>
          <p:cNvPicPr>
            <a:picLocks noChangeAspect="1" noChangeArrowheads="1"/>
          </p:cNvPicPr>
          <p:nvPr/>
        </p:nvPicPr>
        <p:blipFill>
          <a:blip r:embed="rId3" cstate="print"/>
          <a:srcRect/>
          <a:stretch>
            <a:fillRect/>
          </a:stretch>
        </p:blipFill>
        <p:spPr bwMode="auto">
          <a:xfrm>
            <a:off x="6597501" y="3581400"/>
            <a:ext cx="1866900" cy="1335051"/>
          </a:xfrm>
          <a:prstGeom prst="rect">
            <a:avLst/>
          </a:prstGeom>
          <a:noFill/>
          <a:ln w="9525">
            <a:noFill/>
            <a:miter lim="800000"/>
            <a:headEnd/>
            <a:tailEnd/>
          </a:ln>
        </p:spPr>
      </p:pic>
      <p:pic>
        <p:nvPicPr>
          <p:cNvPr id="93188" name="Picture 4"/>
          <p:cNvPicPr>
            <a:picLocks noChangeAspect="1" noChangeArrowheads="1"/>
          </p:cNvPicPr>
          <p:nvPr/>
        </p:nvPicPr>
        <p:blipFill>
          <a:blip r:embed="rId4" cstate="print"/>
          <a:srcRect/>
          <a:stretch>
            <a:fillRect/>
          </a:stretch>
        </p:blipFill>
        <p:spPr bwMode="auto">
          <a:xfrm>
            <a:off x="6597501" y="2103438"/>
            <a:ext cx="1866900" cy="1260158"/>
          </a:xfrm>
          <a:prstGeom prst="rect">
            <a:avLst/>
          </a:prstGeom>
          <a:noFill/>
          <a:ln w="9525">
            <a:noFill/>
            <a:miter lim="800000"/>
            <a:headEnd/>
            <a:tailEnd/>
          </a:ln>
        </p:spPr>
      </p:pic>
      <p:pic>
        <p:nvPicPr>
          <p:cNvPr id="93189" name="Picture 5"/>
          <p:cNvPicPr>
            <a:picLocks noChangeAspect="1" noChangeArrowheads="1"/>
          </p:cNvPicPr>
          <p:nvPr/>
        </p:nvPicPr>
        <p:blipFill>
          <a:blip r:embed="rId5" cstate="print"/>
          <a:srcRect/>
          <a:stretch>
            <a:fillRect/>
          </a:stretch>
        </p:blipFill>
        <p:spPr bwMode="auto">
          <a:xfrm>
            <a:off x="6597501" y="5105400"/>
            <a:ext cx="1866900" cy="1143000"/>
          </a:xfrm>
          <a:prstGeom prst="rect">
            <a:avLst/>
          </a:prstGeom>
          <a:noFill/>
          <a:ln w="9525">
            <a:noFill/>
            <a:miter lim="800000"/>
            <a:headEnd/>
            <a:tailEnd/>
          </a:ln>
        </p:spPr>
      </p:pic>
      <p:cxnSp>
        <p:nvCxnSpPr>
          <p:cNvPr id="10" name="Straight Arrow Connector 9"/>
          <p:cNvCxnSpPr/>
          <p:nvPr/>
        </p:nvCxnSpPr>
        <p:spPr bwMode="auto">
          <a:xfrm rot="16200000" flipH="1">
            <a:off x="6749901" y="1943100"/>
            <a:ext cx="533400" cy="1524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rot="16200000" flipH="1">
            <a:off x="7130901" y="2209800"/>
            <a:ext cx="533400" cy="1524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rot="16200000" flipH="1">
            <a:off x="7435701" y="2476500"/>
            <a:ext cx="533400" cy="1524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3" name="Straight Arrow Connector 12"/>
          <p:cNvCxnSpPr/>
          <p:nvPr/>
        </p:nvCxnSpPr>
        <p:spPr bwMode="auto">
          <a:xfrm rot="16200000" flipH="1">
            <a:off x="6597501" y="4076700"/>
            <a:ext cx="533400" cy="1524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rot="16200000" flipH="1">
            <a:off x="6946602" y="4140498"/>
            <a:ext cx="533400" cy="1524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5" name="Straight Arrow Connector 14"/>
          <p:cNvCxnSpPr/>
          <p:nvPr/>
        </p:nvCxnSpPr>
        <p:spPr bwMode="auto">
          <a:xfrm rot="16200000" flipH="1">
            <a:off x="7588101" y="4194538"/>
            <a:ext cx="533400" cy="1524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flipV="1">
            <a:off x="6939516" y="5357035"/>
            <a:ext cx="349101" cy="2286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flipV="1">
            <a:off x="7213302" y="5852335"/>
            <a:ext cx="349101" cy="2286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pic>
        <p:nvPicPr>
          <p:cNvPr id="16" name="Picture 15" descr="Link1.png">
            <a:hlinkClick r:id="rId6" action="ppaction://hlinkfile"/>
          </p:cNvPr>
          <p:cNvPicPr>
            <a:picLocks noChangeAspect="1"/>
          </p:cNvPicPr>
          <p:nvPr/>
        </p:nvPicPr>
        <p:blipFill>
          <a:blip r:embed="rId7" cstate="print"/>
          <a:stretch>
            <a:fillRect/>
          </a:stretch>
        </p:blipFill>
        <p:spPr>
          <a:xfrm>
            <a:off x="457200" y="5979948"/>
            <a:ext cx="800100" cy="8001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Porcupine</a:t>
            </a:r>
            <a:endParaRPr lang="en-US" dirty="0"/>
          </a:p>
        </p:txBody>
      </p:sp>
      <p:sp>
        <p:nvSpPr>
          <p:cNvPr id="3" name="Content Placeholder 2"/>
          <p:cNvSpPr>
            <a:spLocks noGrp="1"/>
          </p:cNvSpPr>
          <p:nvPr>
            <p:ph idx="1"/>
          </p:nvPr>
        </p:nvSpPr>
        <p:spPr/>
        <p:txBody>
          <a:bodyPr/>
          <a:lstStyle/>
          <a:p>
            <a:r>
              <a:rPr lang="en-US" dirty="0" smtClean="0"/>
              <a:t>Menu Analysis / Porcupine</a:t>
            </a:r>
          </a:p>
          <a:p>
            <a:r>
              <a:rPr lang="en-US" dirty="0" smtClean="0"/>
              <a:t>Porcupine on selected object</a:t>
            </a:r>
          </a:p>
          <a:p>
            <a:r>
              <a:rPr lang="en-US" dirty="0" smtClean="0"/>
              <a:t>Display surface normal vectors as a grid on a surface</a:t>
            </a:r>
          </a:p>
          <a:p>
            <a:r>
              <a:rPr lang="en-US" dirty="0" smtClean="0"/>
              <a:t>Options: Arrow size</a:t>
            </a:r>
          </a:p>
          <a:p>
            <a:endParaRPr lang="en-US" dirty="0"/>
          </a:p>
        </p:txBody>
      </p:sp>
      <p:pic>
        <p:nvPicPr>
          <p:cNvPr id="35841" name="Picture 1"/>
          <p:cNvPicPr>
            <a:picLocks noChangeAspect="1" noChangeArrowheads="1"/>
          </p:cNvPicPr>
          <p:nvPr/>
        </p:nvPicPr>
        <p:blipFill>
          <a:blip r:embed="rId2" cstate="print"/>
          <a:srcRect/>
          <a:stretch>
            <a:fillRect/>
          </a:stretch>
        </p:blipFill>
        <p:spPr bwMode="auto">
          <a:xfrm>
            <a:off x="3200400" y="4214035"/>
            <a:ext cx="5353050" cy="2139686"/>
          </a:xfrm>
          <a:prstGeom prst="rect">
            <a:avLst/>
          </a:prstGeom>
          <a:noFill/>
          <a:ln w="9525">
            <a:noFill/>
            <a:miter lim="800000"/>
            <a:headEnd/>
            <a:tailEnd/>
          </a:ln>
        </p:spPr>
      </p:pic>
      <p:pic>
        <p:nvPicPr>
          <p:cNvPr id="5" name="Picture 4" descr="Link1.png">
            <a:hlinkClick r:id="rId3" action="ppaction://hlinkfile"/>
          </p:cNvPr>
          <p:cNvPicPr>
            <a:picLocks noChangeAspect="1"/>
          </p:cNvPicPr>
          <p:nvPr/>
        </p:nvPicPr>
        <p:blipFill>
          <a:blip r:embed="rId4" cstate="print"/>
          <a:stretch>
            <a:fillRect/>
          </a:stretch>
        </p:blipFill>
        <p:spPr>
          <a:xfrm>
            <a:off x="457200" y="5979948"/>
            <a:ext cx="800100" cy="8001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Path Inspection</a:t>
            </a:r>
            <a:endParaRPr lang="en-US" dirty="0"/>
          </a:p>
        </p:txBody>
      </p:sp>
      <p:sp>
        <p:nvSpPr>
          <p:cNvPr id="3" name="Content Placeholder 2"/>
          <p:cNvSpPr>
            <a:spLocks noGrp="1"/>
          </p:cNvSpPr>
          <p:nvPr>
            <p:ph idx="1"/>
          </p:nvPr>
        </p:nvSpPr>
        <p:spPr/>
        <p:txBody>
          <a:bodyPr/>
          <a:lstStyle/>
          <a:p>
            <a:r>
              <a:rPr lang="en-US" dirty="0" smtClean="0"/>
              <a:t>3-axis and 5-axis tool path only</a:t>
            </a:r>
          </a:p>
          <a:p>
            <a:r>
              <a:rPr lang="en-US" dirty="0" smtClean="0"/>
              <a:t>Display tool on part geometry</a:t>
            </a:r>
          </a:p>
          <a:p>
            <a:r>
              <a:rPr lang="en-US" dirty="0" smtClean="0"/>
              <a:t>Advance tracing of tool positions</a:t>
            </a:r>
          </a:p>
          <a:p>
            <a:r>
              <a:rPr lang="en-US" dirty="0" smtClean="0"/>
              <a:t>Different from simulation, no machine kinematics</a:t>
            </a:r>
            <a:endParaRPr lang="en-US" dirty="0"/>
          </a:p>
        </p:txBody>
      </p:sp>
      <p:pic>
        <p:nvPicPr>
          <p:cNvPr id="34817" name="Picture 1"/>
          <p:cNvPicPr>
            <a:picLocks noChangeAspect="1" noChangeArrowheads="1"/>
          </p:cNvPicPr>
          <p:nvPr/>
        </p:nvPicPr>
        <p:blipFill>
          <a:blip r:embed="rId3" cstate="print"/>
          <a:srcRect/>
          <a:stretch>
            <a:fillRect/>
          </a:stretch>
        </p:blipFill>
        <p:spPr bwMode="auto">
          <a:xfrm>
            <a:off x="5105400" y="3780347"/>
            <a:ext cx="3438525" cy="26204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152400" y="942975"/>
            <a:ext cx="2117725" cy="369332"/>
          </a:xfrm>
          <a:prstGeom prst="rect">
            <a:avLst/>
          </a:prstGeom>
          <a:noFill/>
          <a:ln w="9525">
            <a:noFill/>
            <a:miter lim="800000"/>
            <a:headEnd/>
            <a:tailEnd/>
          </a:ln>
        </p:spPr>
        <p:txBody>
          <a:bodyPr>
            <a:spAutoFit/>
          </a:bodyPr>
          <a:lstStyle/>
          <a:p>
            <a:pPr algn="l"/>
            <a:r>
              <a:rPr lang="en-US" dirty="0"/>
              <a:t>Presenters</a:t>
            </a:r>
            <a:r>
              <a:rPr lang="en-US" dirty="0" smtClean="0"/>
              <a:t>:</a:t>
            </a:r>
            <a:endParaRPr lang="en-US" dirty="0"/>
          </a:p>
        </p:txBody>
      </p:sp>
      <p:sp>
        <p:nvSpPr>
          <p:cNvPr id="7" name="Rectangle 6"/>
          <p:cNvSpPr/>
          <p:nvPr/>
        </p:nvSpPr>
        <p:spPr>
          <a:xfrm>
            <a:off x="2444812" y="1905000"/>
            <a:ext cx="4294765" cy="2123658"/>
          </a:xfrm>
          <a:prstGeom prst="rect">
            <a:avLst/>
          </a:prstGeom>
        </p:spPr>
        <p:txBody>
          <a:bodyPr wrap="none">
            <a:spAutoFit/>
          </a:bodyPr>
          <a:lstStyle/>
          <a:p>
            <a:pPr algn="ctr">
              <a:defRPr/>
            </a:pPr>
            <a:r>
              <a:rPr lang="en-US" sz="4400" b="1" dirty="0" smtClean="0">
                <a:ln w="12700">
                  <a:solidFill>
                    <a:schemeClr val="tx2">
                      <a:satMod val="155000"/>
                    </a:schemeClr>
                  </a:solidFill>
                  <a:prstDash val="solid"/>
                </a:ln>
                <a:solidFill>
                  <a:srgbClr val="FFFFFF"/>
                </a:solidFill>
                <a:effectLst>
                  <a:glow rad="228600">
                    <a:schemeClr val="accent1">
                      <a:satMod val="175000"/>
                      <a:alpha val="40000"/>
                    </a:schemeClr>
                  </a:glow>
                  <a:outerShdw blurRad="41275" dist="20320" dir="1800000" algn="tl" rotWithShape="0">
                    <a:srgbClr val="000000">
                      <a:alpha val="40000"/>
                    </a:srgbClr>
                  </a:outerShdw>
                </a:effectLst>
              </a:rPr>
              <a:t>FreeForm </a:t>
            </a:r>
          </a:p>
          <a:p>
            <a:pPr algn="ctr">
              <a:defRPr/>
            </a:pPr>
            <a:r>
              <a:rPr lang="en-US" sz="4400" b="1" dirty="0" smtClean="0">
                <a:ln w="12700">
                  <a:solidFill>
                    <a:schemeClr val="tx2">
                      <a:satMod val="155000"/>
                    </a:schemeClr>
                  </a:solidFill>
                  <a:prstDash val="solid"/>
                </a:ln>
                <a:solidFill>
                  <a:srgbClr val="FFFFFF"/>
                </a:solidFill>
                <a:effectLst>
                  <a:glow rad="228600">
                    <a:schemeClr val="accent1">
                      <a:satMod val="175000"/>
                      <a:alpha val="40000"/>
                    </a:schemeClr>
                  </a:glow>
                  <a:outerShdw blurRad="41275" dist="20320" dir="1800000" algn="tl" rotWithShape="0">
                    <a:srgbClr val="000000">
                      <a:alpha val="40000"/>
                    </a:srgbClr>
                  </a:outerShdw>
                </a:effectLst>
              </a:rPr>
              <a:t>3-Axis &amp; 5-Axis</a:t>
            </a:r>
          </a:p>
          <a:p>
            <a:pPr algn="ctr">
              <a:defRPr/>
            </a:pPr>
            <a:r>
              <a:rPr lang="en-US" sz="4400" b="1" dirty="0" smtClean="0">
                <a:ln w="12700">
                  <a:solidFill>
                    <a:schemeClr val="tx2">
                      <a:satMod val="155000"/>
                    </a:schemeClr>
                  </a:solidFill>
                  <a:prstDash val="solid"/>
                </a:ln>
                <a:solidFill>
                  <a:srgbClr val="FFFFFF"/>
                </a:solidFill>
                <a:effectLst>
                  <a:glow rad="228600">
                    <a:schemeClr val="accent1">
                      <a:satMod val="175000"/>
                      <a:alpha val="40000"/>
                    </a:schemeClr>
                  </a:glow>
                  <a:outerShdw blurRad="41275" dist="20320" dir="1800000" algn="tl" rotWithShape="0">
                    <a:srgbClr val="000000">
                      <a:alpha val="40000"/>
                    </a:srgbClr>
                  </a:outerShdw>
                </a:effectLst>
              </a:rPr>
              <a:t>Essentials</a:t>
            </a:r>
            <a:endParaRPr lang="en-US" sz="4400" b="1" dirty="0">
              <a:ln w="12700">
                <a:solidFill>
                  <a:schemeClr val="tx2">
                    <a:satMod val="155000"/>
                  </a:schemeClr>
                </a:solidFill>
                <a:prstDash val="solid"/>
              </a:ln>
              <a:solidFill>
                <a:srgbClr val="FF0000"/>
              </a:solidFill>
              <a:effectLst>
                <a:glow rad="228600">
                  <a:schemeClr val="accent1">
                    <a:satMod val="175000"/>
                    <a:alpha val="40000"/>
                  </a:schemeClr>
                </a:glow>
                <a:outerShdw blurRad="41275" dist="20320" dir="1800000" algn="tl" rotWithShape="0">
                  <a:srgbClr val="000000">
                    <a:alpha val="40000"/>
                  </a:srgbClr>
                </a:outerShdw>
              </a:effectLst>
            </a:endParaRPr>
          </a:p>
        </p:txBody>
      </p:sp>
      <p:pic>
        <p:nvPicPr>
          <p:cNvPr id="34" name="Picture 2"/>
          <p:cNvPicPr>
            <a:picLocks noChangeAspect="1" noChangeArrowheads="1"/>
          </p:cNvPicPr>
          <p:nvPr/>
        </p:nvPicPr>
        <p:blipFill>
          <a:blip r:embed="rId2" cstate="print"/>
          <a:srcRect/>
          <a:stretch>
            <a:fillRect/>
          </a:stretch>
        </p:blipFill>
        <p:spPr bwMode="auto">
          <a:xfrm>
            <a:off x="4953000" y="4365212"/>
            <a:ext cx="2057400" cy="1983783"/>
          </a:xfrm>
          <a:prstGeom prst="rect">
            <a:avLst/>
          </a:prstGeom>
          <a:noFill/>
          <a:ln w="9525">
            <a:noFill/>
            <a:miter lim="800000"/>
            <a:headEnd/>
            <a:tailEnd/>
          </a:ln>
        </p:spPr>
      </p:pic>
      <p:pic>
        <p:nvPicPr>
          <p:cNvPr id="35" name="Picture 3"/>
          <p:cNvPicPr>
            <a:picLocks noChangeAspect="1" noChangeArrowheads="1"/>
          </p:cNvPicPr>
          <p:nvPr/>
        </p:nvPicPr>
        <p:blipFill>
          <a:blip r:embed="rId3" cstate="print"/>
          <a:srcRect/>
          <a:stretch>
            <a:fillRect/>
          </a:stretch>
        </p:blipFill>
        <p:spPr bwMode="auto">
          <a:xfrm>
            <a:off x="2438400" y="4425043"/>
            <a:ext cx="2667000" cy="13661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Path Inspection</a:t>
            </a:r>
            <a:endParaRPr lang="en-US" dirty="0"/>
          </a:p>
        </p:txBody>
      </p:sp>
      <p:pic>
        <p:nvPicPr>
          <p:cNvPr id="98306" name="Picture 2"/>
          <p:cNvPicPr>
            <a:picLocks noGrp="1" noChangeAspect="1" noChangeArrowheads="1"/>
          </p:cNvPicPr>
          <p:nvPr>
            <p:ph idx="1"/>
          </p:nvPr>
        </p:nvPicPr>
        <p:blipFill>
          <a:blip r:embed="rId3" cstate="print"/>
          <a:srcRect/>
          <a:stretch>
            <a:fillRect/>
          </a:stretch>
        </p:blipFill>
        <p:spPr bwMode="auto">
          <a:xfrm>
            <a:off x="2133600" y="2743200"/>
            <a:ext cx="4314825" cy="2876550"/>
          </a:xfrm>
          <a:prstGeom prst="rect">
            <a:avLst/>
          </a:prstGeom>
          <a:noFill/>
          <a:ln w="9525">
            <a:noFill/>
            <a:miter lim="800000"/>
            <a:headEnd/>
            <a:tailEnd/>
          </a:ln>
        </p:spPr>
      </p:pic>
      <p:sp>
        <p:nvSpPr>
          <p:cNvPr id="7" name="Rounded Rectangle 6"/>
          <p:cNvSpPr/>
          <p:nvPr/>
        </p:nvSpPr>
        <p:spPr bwMode="auto">
          <a:xfrm>
            <a:off x="4190999" y="4267200"/>
            <a:ext cx="2257425" cy="1066800"/>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w="12700">
                <a:solidFill>
                  <a:srgbClr val="C00000"/>
                </a:solidFill>
              </a:ln>
              <a:noFill/>
              <a:effectLst/>
              <a:latin typeface="Arial" charset="0"/>
            </a:endParaRPr>
          </a:p>
        </p:txBody>
      </p:sp>
      <p:sp>
        <p:nvSpPr>
          <p:cNvPr id="8" name="TextBox 7"/>
          <p:cNvSpPr txBox="1"/>
          <p:nvPr/>
        </p:nvSpPr>
        <p:spPr>
          <a:xfrm>
            <a:off x="6448425" y="4495800"/>
            <a:ext cx="1400175" cy="646331"/>
          </a:xfrm>
          <a:prstGeom prst="rect">
            <a:avLst/>
          </a:prstGeom>
          <a:noFill/>
        </p:spPr>
        <p:txBody>
          <a:bodyPr wrap="square" rtlCol="0">
            <a:spAutoFit/>
          </a:bodyPr>
          <a:lstStyle/>
          <a:p>
            <a:pPr algn="l"/>
            <a:r>
              <a:rPr lang="en-US" dirty="0" smtClean="0">
                <a:solidFill>
                  <a:srgbClr val="C00000"/>
                </a:solidFill>
              </a:rPr>
              <a:t>FreeForm cycles only</a:t>
            </a:r>
            <a:endParaRPr lang="en-US" dirty="0">
              <a:solidFill>
                <a:srgbClr val="C00000"/>
              </a:solidFill>
            </a:endParaRPr>
          </a:p>
        </p:txBody>
      </p:sp>
      <p:sp>
        <p:nvSpPr>
          <p:cNvPr id="9" name="Rounded Rectangle 8"/>
          <p:cNvSpPr/>
          <p:nvPr/>
        </p:nvSpPr>
        <p:spPr bwMode="auto">
          <a:xfrm>
            <a:off x="2133600" y="2971800"/>
            <a:ext cx="4314824" cy="381000"/>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w="12700">
                <a:solidFill>
                  <a:srgbClr val="C00000"/>
                </a:solidFill>
              </a:ln>
              <a:noFill/>
              <a:effectLst/>
              <a:latin typeface="Arial" charset="0"/>
            </a:endParaRPr>
          </a:p>
        </p:txBody>
      </p:sp>
      <p:sp>
        <p:nvSpPr>
          <p:cNvPr id="10" name="TextBox 9"/>
          <p:cNvSpPr txBox="1"/>
          <p:nvPr/>
        </p:nvSpPr>
        <p:spPr>
          <a:xfrm>
            <a:off x="6448425" y="2971800"/>
            <a:ext cx="1400175" cy="923330"/>
          </a:xfrm>
          <a:prstGeom prst="rect">
            <a:avLst/>
          </a:prstGeom>
          <a:noFill/>
        </p:spPr>
        <p:txBody>
          <a:bodyPr wrap="square" rtlCol="0">
            <a:spAutoFit/>
          </a:bodyPr>
          <a:lstStyle/>
          <a:p>
            <a:pPr algn="l"/>
            <a:r>
              <a:rPr lang="en-US" dirty="0" smtClean="0">
                <a:solidFill>
                  <a:srgbClr val="C00000"/>
                </a:solidFill>
              </a:rPr>
              <a:t>Control tool position on tool path</a:t>
            </a:r>
            <a:endParaRPr lang="en-US" dirty="0">
              <a:solidFill>
                <a:srgbClr val="C00000"/>
              </a:solidFill>
            </a:endParaRPr>
          </a:p>
        </p:txBody>
      </p:sp>
      <p:pic>
        <p:nvPicPr>
          <p:cNvPr id="11" name="Picture 10" descr="Link1.png">
            <a:hlinkClick r:id="rId4" action="ppaction://hlinkfile"/>
          </p:cNvPr>
          <p:cNvPicPr>
            <a:picLocks noChangeAspect="1"/>
          </p:cNvPicPr>
          <p:nvPr/>
        </p:nvPicPr>
        <p:blipFill>
          <a:blip r:embed="rId5" cstate="print"/>
          <a:stretch>
            <a:fillRect/>
          </a:stretch>
        </p:blipFill>
        <p:spPr>
          <a:xfrm>
            <a:off x="457200" y="5979948"/>
            <a:ext cx="800100" cy="8001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a:t>
            </a:r>
            <a:endParaRPr lang="en-US" dirty="0"/>
          </a:p>
        </p:txBody>
      </p:sp>
      <p:sp>
        <p:nvSpPr>
          <p:cNvPr id="3" name="Content Placeholder 2"/>
          <p:cNvSpPr>
            <a:spLocks noGrp="1"/>
          </p:cNvSpPr>
          <p:nvPr>
            <p:ph idx="1"/>
          </p:nvPr>
        </p:nvSpPr>
        <p:spPr>
          <a:xfrm>
            <a:off x="609600" y="2103438"/>
            <a:ext cx="8229600" cy="3916362"/>
          </a:xfrm>
        </p:spPr>
        <p:txBody>
          <a:bodyPr/>
          <a:lstStyle/>
          <a:p>
            <a:r>
              <a:rPr lang="en-US" dirty="0" smtClean="0"/>
              <a:t>5-axis operation and performance of simulation</a:t>
            </a:r>
          </a:p>
          <a:p>
            <a:r>
              <a:rPr lang="en-US" dirty="0" smtClean="0"/>
              <a:t>Backward simulation</a:t>
            </a:r>
          </a:p>
          <a:p>
            <a:r>
              <a:rPr lang="en-US" dirty="0" smtClean="0"/>
              <a:t>Jump to next rapid</a:t>
            </a:r>
          </a:p>
          <a:p>
            <a:r>
              <a:rPr lang="en-US" dirty="0" smtClean="0"/>
              <a:t>Disabling machine solids from collision</a:t>
            </a:r>
          </a:p>
          <a:p>
            <a:r>
              <a:rPr lang="en-US" dirty="0" smtClean="0"/>
              <a:t>Dry-run simulation</a:t>
            </a:r>
          </a:p>
          <a:p>
            <a:r>
              <a:rPr lang="en-US" dirty="0" smtClean="0"/>
              <a:t>Final step</a:t>
            </a:r>
            <a:endParaRPr lang="en-US" dirty="0"/>
          </a:p>
        </p:txBody>
      </p:sp>
      <p:pic>
        <p:nvPicPr>
          <p:cNvPr id="33793" name="Picture 1"/>
          <p:cNvPicPr>
            <a:picLocks noChangeAspect="1" noChangeArrowheads="1"/>
          </p:cNvPicPr>
          <p:nvPr/>
        </p:nvPicPr>
        <p:blipFill>
          <a:blip r:embed="rId3" cstate="print"/>
          <a:srcRect/>
          <a:stretch>
            <a:fillRect/>
          </a:stretch>
        </p:blipFill>
        <p:spPr bwMode="auto">
          <a:xfrm>
            <a:off x="990600" y="4967294"/>
            <a:ext cx="7543800" cy="5953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5-axis operation and </a:t>
            </a:r>
            <a:br>
              <a:rPr lang="en-US" dirty="0" smtClean="0"/>
            </a:br>
            <a:r>
              <a:rPr lang="en-US" dirty="0" smtClean="0"/>
              <a:t>performance of simulation</a:t>
            </a:r>
            <a:endParaRPr lang="en-US" dirty="0"/>
          </a:p>
        </p:txBody>
      </p:sp>
      <p:sp>
        <p:nvSpPr>
          <p:cNvPr id="5" name="Content Placeholder 2"/>
          <p:cNvSpPr txBox="1">
            <a:spLocks/>
          </p:cNvSpPr>
          <p:nvPr/>
        </p:nvSpPr>
        <p:spPr bwMode="auto">
          <a:xfrm>
            <a:off x="457200" y="2179638"/>
            <a:ext cx="8229600" cy="3916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lvl="0" indent="-457200" algn="l">
              <a:spcBef>
                <a:spcPct val="20000"/>
              </a:spcBef>
              <a:buClr>
                <a:srgbClr val="A30030"/>
              </a:buClr>
              <a:buFont typeface="Wingdings 2" pitchFamily="18" charset="2"/>
              <a:buChar char="ö"/>
            </a:pPr>
            <a:r>
              <a:rPr lang="en-US" sz="2000" kern="0" dirty="0" smtClean="0"/>
              <a:t>E2010: Simulation too slow for complex 5-axis operations</a:t>
            </a:r>
          </a:p>
          <a:p>
            <a:pPr marL="457200" lvl="0" indent="-457200" algn="l">
              <a:spcBef>
                <a:spcPct val="20000"/>
              </a:spcBef>
              <a:buClr>
                <a:srgbClr val="A30030"/>
              </a:buClr>
              <a:buFont typeface="Wingdings 2" pitchFamily="18" charset="2"/>
              <a:buChar char="ö"/>
            </a:pPr>
            <a:endParaRPr lang="en-US" sz="2000" kern="0" dirty="0" smtClean="0"/>
          </a:p>
          <a:p>
            <a:pPr marL="457200" lvl="0" indent="-457200" algn="l">
              <a:spcBef>
                <a:spcPct val="20000"/>
              </a:spcBef>
              <a:buClr>
                <a:srgbClr val="A30030"/>
              </a:buClr>
              <a:buFont typeface="Wingdings 2" pitchFamily="18" charset="2"/>
              <a:buChar char="ö"/>
            </a:pPr>
            <a:r>
              <a:rPr lang="en-US" sz="2000" kern="0" dirty="0" smtClean="0"/>
              <a:t>Full realistic simulation can be slow because of:</a:t>
            </a:r>
            <a:endParaRPr lang="en-US" sz="2000" kern="0" dirty="0" smtClean="0">
              <a:solidFill>
                <a:srgbClr val="000000"/>
              </a:solidFill>
              <a:latin typeface="Arial"/>
            </a:endParaRPr>
          </a:p>
          <a:p>
            <a:pPr marL="914400" lvl="1" indent="-342900" algn="l">
              <a:spcBef>
                <a:spcPct val="20000"/>
              </a:spcBef>
              <a:buClr>
                <a:srgbClr val="365099"/>
              </a:buClr>
              <a:buFont typeface="+mj-lt"/>
              <a:buAutoNum type="arabicPeriod"/>
            </a:pPr>
            <a:r>
              <a:rPr lang="en-US" kern="0" dirty="0" smtClean="0">
                <a:solidFill>
                  <a:srgbClr val="000000"/>
                </a:solidFill>
                <a:latin typeface="Arial"/>
              </a:rPr>
              <a:t>Material removal calculation: Complex swept volume</a:t>
            </a:r>
          </a:p>
          <a:p>
            <a:pPr marL="914400" lvl="1" indent="-342900" algn="l">
              <a:spcBef>
                <a:spcPct val="20000"/>
              </a:spcBef>
              <a:buClr>
                <a:srgbClr val="365099"/>
              </a:buClr>
              <a:buFont typeface="+mj-lt"/>
              <a:buAutoNum type="arabicPeriod"/>
            </a:pPr>
            <a:r>
              <a:rPr lang="en-US" kern="0" dirty="0" smtClean="0">
                <a:solidFill>
                  <a:srgbClr val="000000"/>
                </a:solidFill>
                <a:latin typeface="Arial"/>
              </a:rPr>
              <a:t>Rendering: Stock, Target, Machine</a:t>
            </a:r>
          </a:p>
          <a:p>
            <a:pPr marL="914400" lvl="1" indent="-342900" algn="l">
              <a:spcBef>
                <a:spcPct val="20000"/>
              </a:spcBef>
              <a:buClr>
                <a:srgbClr val="365099"/>
              </a:buClr>
              <a:buFont typeface="+mj-lt"/>
              <a:buAutoNum type="arabicPeriod"/>
            </a:pPr>
            <a:r>
              <a:rPr lang="en-US" kern="0" dirty="0" smtClean="0">
                <a:solidFill>
                  <a:srgbClr val="000000"/>
                </a:solidFill>
                <a:latin typeface="Arial"/>
              </a:rPr>
              <a:t>Collision Detection: Full collision everything against everything</a:t>
            </a:r>
          </a:p>
          <a:p>
            <a:pPr marL="457200" lvl="0" indent="-457200" algn="l">
              <a:spcBef>
                <a:spcPct val="20000"/>
              </a:spcBef>
              <a:buClr>
                <a:srgbClr val="A30030"/>
              </a:buClr>
              <a:buFont typeface="Wingdings 2" pitchFamily="18" charset="2"/>
              <a:buChar char="ö"/>
            </a:pPr>
            <a:endParaRPr lang="en-US" sz="2000" kern="0" dirty="0" smtClean="0"/>
          </a:p>
          <a:p>
            <a:pPr marL="457200" lvl="0" indent="-457200" algn="l">
              <a:spcBef>
                <a:spcPct val="20000"/>
              </a:spcBef>
              <a:buClr>
                <a:srgbClr val="A30030"/>
              </a:buClr>
              <a:buFont typeface="Wingdings 2" pitchFamily="18" charset="2"/>
              <a:buChar char="ö"/>
            </a:pPr>
            <a:r>
              <a:rPr lang="en-US" sz="2000" kern="0" dirty="0" smtClean="0"/>
              <a:t>Compromise to speed up simulation:</a:t>
            </a:r>
          </a:p>
          <a:p>
            <a:pPr marL="914400" lvl="1" indent="-342900" algn="l">
              <a:spcBef>
                <a:spcPct val="20000"/>
              </a:spcBef>
              <a:buClr>
                <a:srgbClr val="365099"/>
              </a:buClr>
              <a:buFont typeface="Wingdings 2" pitchFamily="18" charset="2"/>
              <a:buChar char="®"/>
            </a:pPr>
            <a:r>
              <a:rPr lang="en-US" kern="0" dirty="0" smtClean="0">
                <a:solidFill>
                  <a:srgbClr val="000000"/>
                </a:solidFill>
                <a:latin typeface="Arial"/>
              </a:rPr>
              <a:t>Material Removal </a:t>
            </a:r>
            <a:r>
              <a:rPr lang="en-US" kern="0" dirty="0" smtClean="0">
                <a:solidFill>
                  <a:srgbClr val="000000"/>
                </a:solidFill>
                <a:latin typeface="Arial"/>
                <a:sym typeface="Wingdings" pitchFamily="2" charset="2"/>
              </a:rPr>
              <a:t> </a:t>
            </a:r>
            <a:r>
              <a:rPr lang="en-US" kern="0" dirty="0" smtClean="0">
                <a:solidFill>
                  <a:srgbClr val="000000"/>
                </a:solidFill>
                <a:latin typeface="Arial"/>
              </a:rPr>
              <a:t>Increase simulation tolerance</a:t>
            </a:r>
            <a:endParaRPr lang="en-US" kern="0" dirty="0" smtClean="0">
              <a:solidFill>
                <a:srgbClr val="000000"/>
              </a:solidFill>
              <a:latin typeface="Arial"/>
              <a:sym typeface="Wingdings" pitchFamily="2" charset="2"/>
            </a:endParaRPr>
          </a:p>
          <a:p>
            <a:pPr marL="914400" lvl="1" indent="-342900" algn="l">
              <a:spcBef>
                <a:spcPct val="20000"/>
              </a:spcBef>
              <a:buClr>
                <a:srgbClr val="365099"/>
              </a:buClr>
              <a:buFont typeface="Wingdings 2" pitchFamily="18" charset="2"/>
              <a:buChar char="®"/>
            </a:pPr>
            <a:r>
              <a:rPr lang="en-US" kern="0" dirty="0" smtClean="0">
                <a:solidFill>
                  <a:srgbClr val="000000"/>
                </a:solidFill>
                <a:latin typeface="Arial"/>
                <a:sym typeface="Wingdings" pitchFamily="2" charset="2"/>
              </a:rPr>
              <a:t>Rendering </a:t>
            </a:r>
            <a:r>
              <a:rPr lang="en-US" kern="0" dirty="0" smtClean="0">
                <a:solidFill>
                  <a:srgbClr val="000000"/>
                </a:solidFill>
                <a:latin typeface="Arial"/>
              </a:rPr>
              <a:t> Increase the update frequency </a:t>
            </a:r>
            <a:endParaRPr lang="en-US" kern="0" dirty="0" smtClean="0">
              <a:solidFill>
                <a:srgbClr val="000000"/>
              </a:solidFill>
              <a:latin typeface="Arial"/>
              <a:sym typeface="Wingdings" pitchFamily="2" charset="2"/>
            </a:endParaRPr>
          </a:p>
          <a:p>
            <a:pPr marL="914400" lvl="1" indent="-342900" algn="l">
              <a:spcBef>
                <a:spcPct val="20000"/>
              </a:spcBef>
              <a:buClr>
                <a:srgbClr val="365099"/>
              </a:buClr>
              <a:buFont typeface="Wingdings 2" pitchFamily="18" charset="2"/>
              <a:buChar char="®"/>
            </a:pPr>
            <a:r>
              <a:rPr lang="en-US" kern="0" dirty="0" smtClean="0">
                <a:solidFill>
                  <a:srgbClr val="000000"/>
                </a:solidFill>
                <a:latin typeface="Arial"/>
                <a:sym typeface="Wingdings" pitchFamily="2" charset="2"/>
              </a:rPr>
              <a:t>Collision Detection  </a:t>
            </a:r>
            <a:r>
              <a:rPr lang="en-US" kern="0" dirty="0" smtClean="0">
                <a:solidFill>
                  <a:srgbClr val="000000"/>
                </a:solidFill>
                <a:latin typeface="Arial"/>
              </a:rPr>
              <a:t>Limit collision detection</a:t>
            </a:r>
          </a:p>
          <a:p>
            <a:pPr marL="914400" lvl="1" indent="-342900" algn="l">
              <a:spcBef>
                <a:spcPct val="20000"/>
              </a:spcBef>
              <a:buClr>
                <a:srgbClr val="365099"/>
              </a:buClr>
            </a:pPr>
            <a:r>
              <a:rPr lang="en-US" kern="0" dirty="0" smtClean="0">
                <a:solidFill>
                  <a:srgbClr val="000000"/>
                </a:solidFill>
                <a:latin typeface="Arial"/>
              </a:rPr>
              <a:t/>
            </a:r>
            <a:br>
              <a:rPr lang="en-US" kern="0" dirty="0" smtClean="0">
                <a:solidFill>
                  <a:srgbClr val="000000"/>
                </a:solidFill>
                <a:latin typeface="Arial"/>
              </a:rPr>
            </a:br>
            <a:endParaRPr lang="en-US" sz="2000" kern="0" dirty="0" smtClean="0">
              <a:solidFill>
                <a:srgbClr val="000000"/>
              </a:solidFill>
              <a:latin typeface="Arial"/>
            </a:endParaRPr>
          </a:p>
          <a:p>
            <a:pPr marL="457200" indent="-342900" algn="l">
              <a:spcBef>
                <a:spcPct val="20000"/>
              </a:spcBef>
              <a:buClr>
                <a:srgbClr val="365099"/>
              </a:buClr>
              <a:buFont typeface="Arial" pitchFamily="34" charset="0"/>
              <a:buChar char="•"/>
            </a:pPr>
            <a:endParaRPr lang="en-US" kern="0" dirty="0" smtClean="0">
              <a:solidFill>
                <a:srgbClr val="000000"/>
              </a:solidFill>
              <a:latin typeface="Arial"/>
            </a:endParaRPr>
          </a:p>
          <a:p>
            <a:pPr marL="914400" lvl="1" indent="-457200" algn="l">
              <a:spcBef>
                <a:spcPct val="20000"/>
              </a:spcBef>
              <a:buClr>
                <a:srgbClr val="A30030"/>
              </a:buClr>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Dry-run simulation</a:t>
            </a:r>
          </a:p>
        </p:txBody>
      </p:sp>
      <p:sp>
        <p:nvSpPr>
          <p:cNvPr id="3" name="Content Placeholder 2"/>
          <p:cNvSpPr>
            <a:spLocks noGrp="1"/>
          </p:cNvSpPr>
          <p:nvPr>
            <p:ph idx="1"/>
          </p:nvPr>
        </p:nvSpPr>
        <p:spPr/>
        <p:txBody>
          <a:bodyPr/>
          <a:lstStyle/>
          <a:p>
            <a:r>
              <a:rPr lang="en-US" dirty="0" smtClean="0"/>
              <a:t>Dry-run simulation = NO MATERIAL REMOVAL</a:t>
            </a:r>
          </a:p>
          <a:p>
            <a:endParaRPr lang="en-US" dirty="0" smtClean="0"/>
          </a:p>
          <a:p>
            <a:r>
              <a:rPr lang="en-US" dirty="0" smtClean="0"/>
              <a:t>Stock = Final stock if available (stock automation) </a:t>
            </a:r>
            <a:br>
              <a:rPr lang="en-US" dirty="0" smtClean="0"/>
            </a:br>
            <a:r>
              <a:rPr lang="en-US" dirty="0" smtClean="0"/>
              <a:t>else</a:t>
            </a:r>
            <a:br>
              <a:rPr lang="en-US" dirty="0" smtClean="0"/>
            </a:br>
            <a:r>
              <a:rPr lang="en-US" dirty="0" smtClean="0"/>
              <a:t>Stock = Initial stock</a:t>
            </a:r>
          </a:p>
          <a:p>
            <a:endParaRPr lang="en-US" dirty="0" smtClean="0"/>
          </a:p>
          <a:p>
            <a:r>
              <a:rPr lang="en-US" dirty="0" smtClean="0"/>
              <a:t>Collision detection:</a:t>
            </a:r>
          </a:p>
          <a:p>
            <a:endParaRPr lang="en-US" dirty="0" smtClean="0"/>
          </a:p>
        </p:txBody>
      </p:sp>
      <p:pic>
        <p:nvPicPr>
          <p:cNvPr id="94211" name="Picture 3"/>
          <p:cNvPicPr>
            <a:picLocks noChangeAspect="1" noChangeArrowheads="1"/>
          </p:cNvPicPr>
          <p:nvPr/>
        </p:nvPicPr>
        <p:blipFill>
          <a:blip r:embed="rId3" cstate="print"/>
          <a:srcRect/>
          <a:stretch>
            <a:fillRect/>
          </a:stretch>
        </p:blipFill>
        <p:spPr bwMode="auto">
          <a:xfrm>
            <a:off x="7650957" y="1900238"/>
            <a:ext cx="538162" cy="538162"/>
          </a:xfrm>
          <a:prstGeom prst="rect">
            <a:avLst/>
          </a:prstGeom>
          <a:noFill/>
          <a:ln w="9525">
            <a:noFill/>
            <a:miter lim="800000"/>
            <a:headEnd/>
            <a:tailEnd/>
          </a:ln>
        </p:spPr>
      </p:pic>
      <p:pic>
        <p:nvPicPr>
          <p:cNvPr id="94212" name="Picture 4"/>
          <p:cNvPicPr>
            <a:picLocks noChangeAspect="1" noChangeArrowheads="1"/>
          </p:cNvPicPr>
          <p:nvPr/>
        </p:nvPicPr>
        <p:blipFill>
          <a:blip r:embed="rId4" cstate="print"/>
          <a:srcRect/>
          <a:stretch>
            <a:fillRect/>
          </a:stretch>
        </p:blipFill>
        <p:spPr bwMode="auto">
          <a:xfrm>
            <a:off x="1502229" y="4648200"/>
            <a:ext cx="6117771" cy="1447800"/>
          </a:xfrm>
          <a:prstGeom prst="rect">
            <a:avLst/>
          </a:prstGeom>
          <a:noFill/>
          <a:ln w="9525">
            <a:noFill/>
            <a:miter lim="800000"/>
            <a:headEnd/>
            <a:tailEnd/>
          </a:ln>
        </p:spPr>
      </p:pic>
      <p:pic>
        <p:nvPicPr>
          <p:cNvPr id="6" name="Picture 5" descr="Link1.png">
            <a:hlinkClick r:id="rId5" action="ppaction://hlinkfile"/>
          </p:cNvPr>
          <p:cNvPicPr>
            <a:picLocks noChangeAspect="1"/>
          </p:cNvPicPr>
          <p:nvPr/>
        </p:nvPicPr>
        <p:blipFill>
          <a:blip r:embed="rId6" cstate="print"/>
          <a:stretch>
            <a:fillRect/>
          </a:stretch>
        </p:blipFill>
        <p:spPr>
          <a:xfrm>
            <a:off x="457200" y="5979948"/>
            <a:ext cx="800100" cy="8001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Disabling machine solids </a:t>
            </a:r>
            <a:br>
              <a:rPr lang="en-US" dirty="0" smtClean="0"/>
            </a:br>
            <a:r>
              <a:rPr lang="en-US" dirty="0" smtClean="0"/>
              <a:t>from collision</a:t>
            </a:r>
          </a:p>
        </p:txBody>
      </p:sp>
      <p:sp>
        <p:nvSpPr>
          <p:cNvPr id="3" name="Content Placeholder 2"/>
          <p:cNvSpPr>
            <a:spLocks noGrp="1"/>
          </p:cNvSpPr>
          <p:nvPr>
            <p:ph idx="1"/>
          </p:nvPr>
        </p:nvSpPr>
        <p:spPr/>
        <p:txBody>
          <a:bodyPr/>
          <a:lstStyle/>
          <a:p>
            <a:r>
              <a:rPr lang="en-US" dirty="0" smtClean="0"/>
              <a:t>Disabling machine solids from collision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Disable collision detection for solids with no risk of collision.</a:t>
            </a:r>
          </a:p>
        </p:txBody>
      </p:sp>
      <p:pic>
        <p:nvPicPr>
          <p:cNvPr id="95234" name="Picture 2"/>
          <p:cNvPicPr>
            <a:picLocks noChangeAspect="1" noChangeArrowheads="1"/>
          </p:cNvPicPr>
          <p:nvPr/>
        </p:nvPicPr>
        <p:blipFill>
          <a:blip r:embed="rId3" cstate="print"/>
          <a:srcRect/>
          <a:stretch>
            <a:fillRect/>
          </a:stretch>
        </p:blipFill>
        <p:spPr bwMode="auto">
          <a:xfrm>
            <a:off x="1371600" y="2590800"/>
            <a:ext cx="6886575" cy="2533650"/>
          </a:xfrm>
          <a:prstGeom prst="rect">
            <a:avLst/>
          </a:prstGeom>
          <a:noFill/>
          <a:ln w="9525">
            <a:noFill/>
            <a:miter lim="800000"/>
            <a:headEnd/>
            <a:tailEnd/>
          </a:ln>
        </p:spPr>
      </p:pic>
      <p:sp>
        <p:nvSpPr>
          <p:cNvPr id="5" name="Rounded Rectangle 4"/>
          <p:cNvSpPr/>
          <p:nvPr/>
        </p:nvSpPr>
        <p:spPr bwMode="auto">
          <a:xfrm>
            <a:off x="5628167" y="4279602"/>
            <a:ext cx="1295400" cy="304800"/>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w="12700">
                <a:solidFill>
                  <a:srgbClr val="C00000"/>
                </a:solidFill>
              </a:ln>
              <a:noFill/>
              <a:effectLst/>
              <a:latin typeface="Arial" charset="0"/>
            </a:endParaRPr>
          </a:p>
        </p:txBody>
      </p:sp>
      <p:pic>
        <p:nvPicPr>
          <p:cNvPr id="6" name="Picture 5" descr="Link1.png">
            <a:hlinkClick r:id="rId4" action="ppaction://hlinkfile"/>
          </p:cNvPr>
          <p:cNvPicPr>
            <a:picLocks noChangeAspect="1"/>
          </p:cNvPicPr>
          <p:nvPr/>
        </p:nvPicPr>
        <p:blipFill>
          <a:blip r:embed="rId5" cstate="print"/>
          <a:stretch>
            <a:fillRect/>
          </a:stretch>
        </p:blipFill>
        <p:spPr>
          <a:xfrm>
            <a:off x="457200" y="5979948"/>
            <a:ext cx="800100" cy="8001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Comparison</a:t>
            </a:r>
          </a:p>
        </p:txBody>
      </p:sp>
      <p:pic>
        <p:nvPicPr>
          <p:cNvPr id="34817" name="Picture 1"/>
          <p:cNvPicPr>
            <a:picLocks noGrp="1" noChangeAspect="1" noChangeArrowheads="1"/>
          </p:cNvPicPr>
          <p:nvPr>
            <p:ph idx="1"/>
          </p:nvPr>
        </p:nvPicPr>
        <p:blipFill>
          <a:blip r:embed="rId3" cstate="print"/>
          <a:srcRect/>
          <a:stretch>
            <a:fillRect/>
          </a:stretch>
        </p:blipFill>
        <p:spPr bwMode="auto">
          <a:xfrm>
            <a:off x="609600" y="2017838"/>
            <a:ext cx="7710906" cy="2554162"/>
          </a:xfrm>
          <a:prstGeom prst="rect">
            <a:avLst/>
          </a:prstGeom>
          <a:noFill/>
          <a:ln w="9525">
            <a:noFill/>
            <a:miter lim="800000"/>
            <a:headEnd/>
            <a:tailEnd/>
          </a:ln>
        </p:spPr>
      </p:pic>
      <p:sp>
        <p:nvSpPr>
          <p:cNvPr id="5" name="Content Placeholder 2"/>
          <p:cNvSpPr txBox="1">
            <a:spLocks/>
          </p:cNvSpPr>
          <p:nvPr/>
        </p:nvSpPr>
        <p:spPr bwMode="auto">
          <a:xfrm>
            <a:off x="457200" y="2103438"/>
            <a:ext cx="8229600" cy="4373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
                <a:srgbClr val="A30030"/>
              </a:buClr>
              <a:buSzTx/>
              <a:buFont typeface="Wingdings 2" pitchFamily="18" charset="2"/>
              <a:buChar char="ö"/>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base" latinLnBrk="0" hangingPunct="1">
              <a:lnSpc>
                <a:spcPct val="100000"/>
              </a:lnSpc>
              <a:spcBef>
                <a:spcPct val="20000"/>
              </a:spcBef>
              <a:spcAft>
                <a:spcPct val="0"/>
              </a:spcAft>
              <a:buClr>
                <a:srgbClr val="A30030"/>
              </a:buClr>
              <a:buSzTx/>
              <a:buFont typeface="Wingdings 2" pitchFamily="18" charset="2"/>
              <a:buChar char="ö"/>
              <a:tabLst/>
              <a:defRPr/>
            </a:pPr>
            <a:endParaRPr lang="en-US" sz="2000" kern="0" dirty="0" smtClean="0">
              <a:latin typeface="+mn-lt"/>
            </a:endParaRPr>
          </a:p>
          <a:p>
            <a:pPr marL="457200" marR="0" lvl="0" indent="-457200" algn="l" defTabSz="914400" rtl="0" eaLnBrk="1" fontAlgn="base" latinLnBrk="0" hangingPunct="1">
              <a:lnSpc>
                <a:spcPct val="100000"/>
              </a:lnSpc>
              <a:spcBef>
                <a:spcPct val="20000"/>
              </a:spcBef>
              <a:spcAft>
                <a:spcPct val="0"/>
              </a:spcAft>
              <a:buClr>
                <a:srgbClr val="A30030"/>
              </a:buClr>
              <a:buSzTx/>
              <a:buFont typeface="Wingdings 2" pitchFamily="18" charset="2"/>
              <a:buChar char="ö"/>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base" latinLnBrk="0" hangingPunct="1">
              <a:lnSpc>
                <a:spcPct val="100000"/>
              </a:lnSpc>
              <a:spcBef>
                <a:spcPct val="20000"/>
              </a:spcBef>
              <a:spcAft>
                <a:spcPct val="0"/>
              </a:spcAft>
              <a:buClr>
                <a:srgbClr val="A30030"/>
              </a:buClr>
              <a:buSzTx/>
              <a:buFont typeface="Wingdings 2" pitchFamily="18" charset="2"/>
              <a:buChar char="ö"/>
              <a:tabLst/>
              <a:defRPr/>
            </a:pPr>
            <a:endParaRPr lang="en-US" sz="2000" kern="0" dirty="0" smtClean="0">
              <a:latin typeface="+mn-lt"/>
            </a:endParaRPr>
          </a:p>
          <a:p>
            <a:pPr marL="457200" marR="0" lvl="0" indent="-457200" algn="l" defTabSz="914400" rtl="0" eaLnBrk="1" fontAlgn="base" latinLnBrk="0" hangingPunct="1">
              <a:lnSpc>
                <a:spcPct val="100000"/>
              </a:lnSpc>
              <a:spcBef>
                <a:spcPct val="20000"/>
              </a:spcBef>
              <a:spcAft>
                <a:spcPct val="0"/>
              </a:spcAft>
              <a:buClr>
                <a:srgbClr val="A30030"/>
              </a:buClr>
              <a:buSzTx/>
              <a:buFont typeface="Wingdings 2" pitchFamily="18" charset="2"/>
              <a:buChar char="ö"/>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base" latinLnBrk="0" hangingPunct="1">
              <a:lnSpc>
                <a:spcPct val="100000"/>
              </a:lnSpc>
              <a:spcBef>
                <a:spcPct val="20000"/>
              </a:spcBef>
              <a:spcAft>
                <a:spcPct val="0"/>
              </a:spcAft>
              <a:buClr>
                <a:srgbClr val="A30030"/>
              </a:buClr>
              <a:buSzTx/>
              <a:buFont typeface="Wingdings 2" pitchFamily="18" charset="2"/>
              <a:buChar char="ö"/>
              <a:tabLst/>
              <a:defRPr/>
            </a:pPr>
            <a:endParaRPr lang="en-US" sz="2000" kern="0" dirty="0" smtClean="0">
              <a:latin typeface="+mn-lt"/>
            </a:endParaRPr>
          </a:p>
          <a:p>
            <a:pPr marL="457200" marR="0" lvl="0" indent="-457200" algn="l" defTabSz="914400" rtl="0" eaLnBrk="1" fontAlgn="base" latinLnBrk="0" hangingPunct="1">
              <a:lnSpc>
                <a:spcPct val="100000"/>
              </a:lnSpc>
              <a:spcBef>
                <a:spcPct val="20000"/>
              </a:spcBef>
              <a:spcAft>
                <a:spcPct val="0"/>
              </a:spcAft>
              <a:buClr>
                <a:srgbClr val="A30030"/>
              </a:buClr>
              <a:buSzTx/>
              <a:buFont typeface="Wingdings 2" pitchFamily="18" charset="2"/>
              <a:buChar char="ö"/>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R="0" lvl="0" algn="l" defTabSz="914400" rtl="0" eaLnBrk="1" fontAlgn="base" latinLnBrk="0" hangingPunct="1">
              <a:lnSpc>
                <a:spcPct val="100000"/>
              </a:lnSpc>
              <a:spcBef>
                <a:spcPct val="20000"/>
              </a:spcBef>
              <a:spcAft>
                <a:spcPct val="0"/>
              </a:spcAft>
              <a:buClr>
                <a:srgbClr val="A30030"/>
              </a:buClr>
              <a:buSzTx/>
              <a:tabLst/>
              <a:defRPr/>
            </a:pPr>
            <a:r>
              <a:rPr lang="en-US" sz="2000" kern="0" baseline="0" dirty="0" smtClean="0">
                <a:latin typeface="+mn-lt"/>
              </a:rPr>
              <a:t>Collision detection (machine + Stock) down to 2min36s</a:t>
            </a:r>
          </a:p>
          <a:p>
            <a:pPr marR="0" lvl="0" algn="l" defTabSz="914400" rtl="0" eaLnBrk="1" fontAlgn="base" latinLnBrk="0" hangingPunct="1">
              <a:lnSpc>
                <a:spcPct val="100000"/>
              </a:lnSpc>
              <a:spcBef>
                <a:spcPct val="20000"/>
              </a:spcBef>
              <a:spcAft>
                <a:spcPct val="0"/>
              </a:spcAft>
              <a:buClr>
                <a:srgbClr val="A30030"/>
              </a:buClr>
              <a:buSzTx/>
              <a:tabLst/>
              <a:defRPr/>
            </a:pPr>
            <a:r>
              <a:rPr lang="en-US" sz="2000" kern="0" dirty="0" smtClean="0">
                <a:latin typeface="+mn-lt"/>
              </a:rPr>
              <a:t>Collision detection (machine + “Target”): 50s</a:t>
            </a:r>
            <a:endParaRPr lang="en-US" sz="2000" kern="0" baseline="0" dirty="0" smtClean="0">
              <a:latin typeface="+mn-lt"/>
            </a:endParaRPr>
          </a:p>
          <a:p>
            <a:pPr lvl="0" algn="l">
              <a:spcBef>
                <a:spcPct val="20000"/>
              </a:spcBef>
              <a:buClr>
                <a:srgbClr val="A30030"/>
              </a:buClr>
            </a:pPr>
            <a:r>
              <a:rPr lang="en-US" kern="0" dirty="0" smtClean="0"/>
              <a:t>Partial collision detection: Solid with no risk of collision excluded from collision detection.</a:t>
            </a:r>
            <a:endParaRPr lang="en-US" kern="0" baseline="0" dirty="0" smtClean="0">
              <a:latin typeface="+mn-lt"/>
            </a:endParaRPr>
          </a:p>
          <a:p>
            <a:pPr marR="0" lvl="0" algn="l" defTabSz="914400" rtl="0" eaLnBrk="1" fontAlgn="base" latinLnBrk="0" hangingPunct="1">
              <a:lnSpc>
                <a:spcPct val="100000"/>
              </a:lnSpc>
              <a:spcBef>
                <a:spcPct val="20000"/>
              </a:spcBef>
              <a:spcAft>
                <a:spcPct val="0"/>
              </a:spcAft>
              <a:buClr>
                <a:srgbClr val="A30030"/>
              </a:buClr>
              <a:buSzTx/>
              <a:tabLst/>
              <a:defRPr/>
            </a:pPr>
            <a:endParaRPr kumimoji="0" lang="en-US"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6" name="Picture 5" descr="Link1.png">
            <a:hlinkClick r:id="rId4" action="ppaction://hlinkfile"/>
          </p:cNvPr>
          <p:cNvPicPr>
            <a:picLocks noChangeAspect="1"/>
          </p:cNvPicPr>
          <p:nvPr/>
        </p:nvPicPr>
        <p:blipFill>
          <a:blip r:embed="rId5" cstate="print"/>
          <a:stretch>
            <a:fillRect/>
          </a:stretch>
        </p:blipFill>
        <p:spPr>
          <a:xfrm>
            <a:off x="457200" y="5979948"/>
            <a:ext cx="800100" cy="8001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 simulation</a:t>
            </a:r>
            <a:endParaRPr lang="en-US" dirty="0"/>
          </a:p>
        </p:txBody>
      </p:sp>
      <p:sp>
        <p:nvSpPr>
          <p:cNvPr id="3" name="Content Placeholder 2"/>
          <p:cNvSpPr>
            <a:spLocks noGrp="1"/>
          </p:cNvSpPr>
          <p:nvPr>
            <p:ph idx="1"/>
          </p:nvPr>
        </p:nvSpPr>
        <p:spPr/>
        <p:txBody>
          <a:bodyPr/>
          <a:lstStyle/>
          <a:p>
            <a:r>
              <a:rPr lang="en-US" dirty="0" smtClean="0"/>
              <a:t>Backward simulation</a:t>
            </a:r>
          </a:p>
          <a:p>
            <a:endParaRPr lang="en-US" dirty="0" smtClean="0"/>
          </a:p>
          <a:p>
            <a:r>
              <a:rPr lang="en-US" dirty="0" smtClean="0"/>
              <a:t>STEP BACK: Single step back</a:t>
            </a:r>
          </a:p>
          <a:p>
            <a:endParaRPr lang="en-US" dirty="0" smtClean="0"/>
          </a:p>
          <a:p>
            <a:r>
              <a:rPr lang="en-US" dirty="0" smtClean="0"/>
              <a:t>MULTIPLE STEP BACK: Steps back using multi step mode</a:t>
            </a:r>
          </a:p>
          <a:p>
            <a:endParaRPr lang="en-US" dirty="0" smtClean="0"/>
          </a:p>
          <a:p>
            <a:r>
              <a:rPr lang="en-US" dirty="0" smtClean="0"/>
              <a:t>Material is not put back (for performance reason)</a:t>
            </a:r>
          </a:p>
          <a:p>
            <a:r>
              <a:rPr lang="en-US" dirty="0" smtClean="0"/>
              <a:t>Step back limited to current operation</a:t>
            </a:r>
          </a:p>
        </p:txBody>
      </p:sp>
      <p:pic>
        <p:nvPicPr>
          <p:cNvPr id="31746" name="Picture 2"/>
          <p:cNvPicPr>
            <a:picLocks noChangeAspect="1" noChangeArrowheads="1"/>
          </p:cNvPicPr>
          <p:nvPr/>
        </p:nvPicPr>
        <p:blipFill>
          <a:blip r:embed="rId3" cstate="print"/>
          <a:srcRect/>
          <a:stretch>
            <a:fillRect/>
          </a:stretch>
        </p:blipFill>
        <p:spPr bwMode="auto">
          <a:xfrm>
            <a:off x="4724400" y="1981200"/>
            <a:ext cx="3733800" cy="717163"/>
          </a:xfrm>
          <a:prstGeom prst="rect">
            <a:avLst/>
          </a:prstGeom>
          <a:noFill/>
          <a:ln w="9525">
            <a:noFill/>
            <a:miter lim="800000"/>
            <a:headEnd/>
            <a:tailEnd/>
          </a:ln>
        </p:spPr>
      </p:pic>
      <p:sp>
        <p:nvSpPr>
          <p:cNvPr id="6" name="Rounded Rectangle 5"/>
          <p:cNvSpPr/>
          <p:nvPr/>
        </p:nvSpPr>
        <p:spPr bwMode="auto">
          <a:xfrm>
            <a:off x="5052235" y="2188533"/>
            <a:ext cx="685800" cy="488563"/>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w="12700">
                <a:solidFill>
                  <a:srgbClr val="C00000"/>
                </a:solidFill>
              </a:ln>
              <a:noFill/>
              <a:effectLst/>
              <a:latin typeface="Arial" charset="0"/>
            </a:endParaRPr>
          </a:p>
        </p:txBody>
      </p:sp>
      <p:pic>
        <p:nvPicPr>
          <p:cNvPr id="7" name="Picture 6" descr="Link1.png">
            <a:hlinkClick r:id="rId4" action="ppaction://hlinkfile"/>
          </p:cNvPr>
          <p:cNvPicPr>
            <a:picLocks noChangeAspect="1"/>
          </p:cNvPicPr>
          <p:nvPr/>
        </p:nvPicPr>
        <p:blipFill>
          <a:blip r:embed="rId5" cstate="print"/>
          <a:stretch>
            <a:fillRect/>
          </a:stretch>
        </p:blipFill>
        <p:spPr>
          <a:xfrm>
            <a:off x="457200" y="5979948"/>
            <a:ext cx="800100" cy="8001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cstate="print"/>
          <a:srcRect/>
          <a:stretch>
            <a:fillRect/>
          </a:stretch>
        </p:blipFill>
        <p:spPr bwMode="auto">
          <a:xfrm>
            <a:off x="4876800" y="3733800"/>
            <a:ext cx="3733801" cy="71716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Final step</a:t>
            </a:r>
            <a:endParaRPr lang="en-US" dirty="0"/>
          </a:p>
        </p:txBody>
      </p:sp>
      <p:sp>
        <p:nvSpPr>
          <p:cNvPr id="3" name="Content Placeholder 2"/>
          <p:cNvSpPr>
            <a:spLocks noGrp="1"/>
          </p:cNvSpPr>
          <p:nvPr>
            <p:ph idx="1"/>
          </p:nvPr>
        </p:nvSpPr>
        <p:spPr/>
        <p:txBody>
          <a:bodyPr/>
          <a:lstStyle/>
          <a:p>
            <a:r>
              <a:rPr lang="en-US" dirty="0" smtClean="0"/>
              <a:t>Pause simulation and shows:</a:t>
            </a:r>
          </a:p>
          <a:p>
            <a:pPr lvl="1"/>
            <a:r>
              <a:rPr lang="en-US" dirty="0" smtClean="0"/>
              <a:t>Final stock if nothing has been selected</a:t>
            </a:r>
          </a:p>
          <a:p>
            <a:pPr lvl="1"/>
            <a:r>
              <a:rPr lang="en-US" dirty="0" smtClean="0"/>
              <a:t>Result of last operation of the selection</a:t>
            </a:r>
          </a:p>
          <a:p>
            <a:pPr lvl="1"/>
            <a:endParaRPr lang="en-US" dirty="0" smtClean="0"/>
          </a:p>
          <a:p>
            <a:r>
              <a:rPr lang="en-US" dirty="0" smtClean="0"/>
              <a:t>Require Stock Automation</a:t>
            </a:r>
          </a:p>
          <a:p>
            <a:pPr>
              <a:buNone/>
            </a:pPr>
            <a:r>
              <a:rPr lang="en-US" dirty="0" smtClean="0"/>
              <a:t>	</a:t>
            </a:r>
          </a:p>
          <a:p>
            <a:r>
              <a:rPr lang="en-US" dirty="0" smtClean="0"/>
              <a:t>Creation of stocks:</a:t>
            </a:r>
          </a:p>
          <a:p>
            <a:pPr lvl="1"/>
            <a:r>
              <a:rPr lang="en-US" dirty="0" smtClean="0"/>
              <a:t>Ignore collision</a:t>
            </a:r>
          </a:p>
          <a:p>
            <a:pPr lvl="1"/>
            <a:r>
              <a:rPr lang="en-US" dirty="0" smtClean="0"/>
              <a:t>Skip Rapid movements</a:t>
            </a:r>
          </a:p>
          <a:p>
            <a:pPr>
              <a:buNone/>
            </a:pPr>
            <a:endParaRPr lang="en-US" dirty="0" smtClean="0"/>
          </a:p>
          <a:p>
            <a:pPr>
              <a:buNone/>
            </a:pPr>
            <a:r>
              <a:rPr lang="en-US" dirty="0" smtClean="0"/>
              <a:t>	</a:t>
            </a:r>
            <a:r>
              <a:rPr lang="en-US" b="1" dirty="0" smtClean="0"/>
              <a:t>RUN FULL SIMULATION FOR COLLISION DETECTION  !!!!!</a:t>
            </a:r>
            <a:endParaRPr lang="en-US" b="1" dirty="0"/>
          </a:p>
        </p:txBody>
      </p:sp>
      <p:sp>
        <p:nvSpPr>
          <p:cNvPr id="5" name="Rounded Rectangle 4"/>
          <p:cNvSpPr/>
          <p:nvPr/>
        </p:nvSpPr>
        <p:spPr bwMode="auto">
          <a:xfrm>
            <a:off x="6788001" y="3951767"/>
            <a:ext cx="419100" cy="488563"/>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w="12700">
                <a:solidFill>
                  <a:srgbClr val="C00000"/>
                </a:solidFill>
              </a:ln>
              <a:noFill/>
              <a:effectLst/>
              <a:latin typeface="Arial" charset="0"/>
            </a:endParaRPr>
          </a:p>
        </p:txBody>
      </p:sp>
      <p:pic>
        <p:nvPicPr>
          <p:cNvPr id="6" name="Picture 5" descr="Link1.png">
            <a:hlinkClick r:id="rId4" action="ppaction://hlinkfile"/>
          </p:cNvPr>
          <p:cNvPicPr>
            <a:picLocks noChangeAspect="1"/>
          </p:cNvPicPr>
          <p:nvPr/>
        </p:nvPicPr>
        <p:blipFill>
          <a:blip r:embed="rId5" cstate="print"/>
          <a:stretch>
            <a:fillRect/>
          </a:stretch>
        </p:blipFill>
        <p:spPr>
          <a:xfrm>
            <a:off x="457200" y="5979948"/>
            <a:ext cx="800100" cy="8001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Jump to next rapid</a:t>
            </a:r>
          </a:p>
        </p:txBody>
      </p:sp>
      <p:sp>
        <p:nvSpPr>
          <p:cNvPr id="3" name="Content Placeholder 2"/>
          <p:cNvSpPr>
            <a:spLocks noGrp="1"/>
          </p:cNvSpPr>
          <p:nvPr>
            <p:ph idx="1"/>
          </p:nvPr>
        </p:nvSpPr>
        <p:spPr/>
        <p:txBody>
          <a:bodyPr/>
          <a:lstStyle/>
          <a:p>
            <a:r>
              <a:rPr lang="en-US" dirty="0" smtClean="0"/>
              <a:t>New Multi Step mode: NEXT RAPID</a:t>
            </a:r>
          </a:p>
          <a:p>
            <a:pPr lvl="1"/>
            <a:r>
              <a:rPr lang="en-US" dirty="0" smtClean="0"/>
              <a:t>Play simulation until it reaches a rapid movement.</a:t>
            </a:r>
          </a:p>
          <a:p>
            <a:pPr lvl="1"/>
            <a:endParaRPr lang="en-US" dirty="0" smtClean="0"/>
          </a:p>
          <a:p>
            <a:r>
              <a:rPr lang="en-US" dirty="0" smtClean="0"/>
              <a:t>Convenient to check rapid transitions (links)</a:t>
            </a:r>
          </a:p>
          <a:p>
            <a:endParaRPr lang="en-US" dirty="0" smtClean="0"/>
          </a:p>
          <a:p>
            <a:r>
              <a:rPr lang="en-US" dirty="0" smtClean="0"/>
              <a:t>Forward/Backward</a:t>
            </a:r>
          </a:p>
        </p:txBody>
      </p:sp>
      <p:pic>
        <p:nvPicPr>
          <p:cNvPr id="29697" name="Picture 1"/>
          <p:cNvPicPr>
            <a:picLocks noChangeAspect="1" noChangeArrowheads="1"/>
          </p:cNvPicPr>
          <p:nvPr/>
        </p:nvPicPr>
        <p:blipFill>
          <a:blip r:embed="rId3" cstate="print"/>
          <a:srcRect/>
          <a:stretch>
            <a:fillRect/>
          </a:stretch>
        </p:blipFill>
        <p:spPr bwMode="auto">
          <a:xfrm>
            <a:off x="2971800" y="4495800"/>
            <a:ext cx="5517060" cy="1752600"/>
          </a:xfrm>
          <a:prstGeom prst="rect">
            <a:avLst/>
          </a:prstGeom>
          <a:noFill/>
          <a:ln w="9525">
            <a:noFill/>
            <a:miter lim="800000"/>
            <a:headEnd/>
            <a:tailEnd/>
          </a:ln>
        </p:spPr>
      </p:pic>
      <p:sp>
        <p:nvSpPr>
          <p:cNvPr id="5" name="Rounded Rectangle 4"/>
          <p:cNvSpPr/>
          <p:nvPr/>
        </p:nvSpPr>
        <p:spPr bwMode="auto">
          <a:xfrm flipV="1">
            <a:off x="4724401" y="5562600"/>
            <a:ext cx="2362200" cy="304800"/>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w="12700">
                <a:solidFill>
                  <a:srgbClr val="C00000"/>
                </a:solidFill>
              </a:ln>
              <a:noFill/>
              <a:effectLst/>
              <a:latin typeface="Arial" charset="0"/>
            </a:endParaRPr>
          </a:p>
        </p:txBody>
      </p:sp>
      <p:pic>
        <p:nvPicPr>
          <p:cNvPr id="6" name="Picture 5" descr="Link1.png">
            <a:hlinkClick r:id="rId4" action="ppaction://hlinkfile"/>
          </p:cNvPr>
          <p:cNvPicPr>
            <a:picLocks noChangeAspect="1"/>
          </p:cNvPicPr>
          <p:nvPr/>
        </p:nvPicPr>
        <p:blipFill>
          <a:blip r:embed="rId5" cstate="print"/>
          <a:stretch>
            <a:fillRect/>
          </a:stretch>
        </p:blipFill>
        <p:spPr>
          <a:xfrm>
            <a:off x="457200" y="5979948"/>
            <a:ext cx="800100" cy="8001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3-Axis Operations</a:t>
            </a:r>
            <a:endParaRPr lang="en-US" dirty="0"/>
          </a:p>
        </p:txBody>
      </p:sp>
      <p:sp>
        <p:nvSpPr>
          <p:cNvPr id="3" name="Content Placeholder 2"/>
          <p:cNvSpPr>
            <a:spLocks noGrp="1"/>
          </p:cNvSpPr>
          <p:nvPr>
            <p:ph idx="1"/>
          </p:nvPr>
        </p:nvSpPr>
        <p:spPr/>
        <p:txBody>
          <a:bodyPr/>
          <a:lstStyle/>
          <a:p>
            <a:r>
              <a:rPr lang="en-US" dirty="0" smtClean="0"/>
              <a:t>General enhancements</a:t>
            </a:r>
          </a:p>
          <a:p>
            <a:pPr lvl="1"/>
            <a:r>
              <a:rPr lang="en-US" dirty="0" smtClean="0"/>
              <a:t>Arcs </a:t>
            </a:r>
          </a:p>
          <a:p>
            <a:pPr lvl="1"/>
            <a:r>
              <a:rPr lang="en-US" dirty="0" smtClean="0"/>
              <a:t>Retract optimization</a:t>
            </a:r>
          </a:p>
          <a:p>
            <a:r>
              <a:rPr lang="en-US" dirty="0" smtClean="0"/>
              <a:t>Parallel Planes Finishing</a:t>
            </a:r>
          </a:p>
          <a:p>
            <a:pPr lvl="1"/>
            <a:r>
              <a:rPr lang="en-US" dirty="0" smtClean="0"/>
              <a:t>Pass extension</a:t>
            </a:r>
          </a:p>
          <a:p>
            <a:r>
              <a:rPr lang="en-US" dirty="0" smtClean="0"/>
              <a:t>Z-Level Finishing</a:t>
            </a:r>
          </a:p>
          <a:p>
            <a:pPr lvl="1"/>
            <a:r>
              <a:rPr lang="en-US" dirty="0" smtClean="0"/>
              <a:t>Pass extension</a:t>
            </a:r>
          </a:p>
          <a:p>
            <a:r>
              <a:rPr lang="en-US" dirty="0" smtClean="0"/>
              <a:t>Between Curves Finishing</a:t>
            </a:r>
          </a:p>
          <a:p>
            <a:pPr lvl="1"/>
            <a:r>
              <a:rPr lang="en-US" dirty="0" smtClean="0"/>
              <a:t>Input type</a:t>
            </a:r>
          </a:p>
          <a:p>
            <a:pPr lvl="1"/>
            <a:r>
              <a:rPr lang="en-US" dirty="0" smtClean="0"/>
              <a:t>Pass Extension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will learn…</a:t>
            </a:r>
            <a:endParaRPr lang="en-US" dirty="0"/>
          </a:p>
        </p:txBody>
      </p:sp>
      <p:sp>
        <p:nvSpPr>
          <p:cNvPr id="3" name="Content Placeholder 2"/>
          <p:cNvSpPr>
            <a:spLocks noGrp="1"/>
          </p:cNvSpPr>
          <p:nvPr>
            <p:ph idx="1"/>
          </p:nvPr>
        </p:nvSpPr>
        <p:spPr>
          <a:xfrm>
            <a:off x="457200" y="2332038"/>
            <a:ext cx="8229600" cy="3916362"/>
          </a:xfrm>
        </p:spPr>
        <p:txBody>
          <a:bodyPr/>
          <a:lstStyle/>
          <a:p>
            <a:pPr lvl="0"/>
            <a:r>
              <a:rPr lang="en-US" dirty="0" smtClean="0"/>
              <a:t>Improvement on geometry to support 3 and 5-axis cycles</a:t>
            </a:r>
          </a:p>
          <a:p>
            <a:pPr lvl="0"/>
            <a:r>
              <a:rPr lang="en-US" dirty="0" smtClean="0"/>
              <a:t>Analysis command to inspect model and tool path</a:t>
            </a:r>
          </a:p>
          <a:p>
            <a:pPr lvl="0"/>
            <a:r>
              <a:rPr lang="en-US" dirty="0" smtClean="0"/>
              <a:t>Simulation enhancements</a:t>
            </a:r>
          </a:p>
          <a:p>
            <a:pPr lvl="0"/>
            <a:r>
              <a:rPr lang="en-US" dirty="0" smtClean="0"/>
              <a:t>Enhancements on Mold 3-axis cycles</a:t>
            </a:r>
          </a:p>
          <a:p>
            <a:r>
              <a:rPr lang="en-US" dirty="0" smtClean="0"/>
              <a:t>Enhancements on Mold 5-axis cycles</a:t>
            </a:r>
          </a:p>
          <a:p>
            <a:pPr lvl="0"/>
            <a:endParaRPr lang="en-US" dirty="0" smtClean="0"/>
          </a:p>
          <a:p>
            <a:endParaRPr lang="en-US" dirty="0"/>
          </a:p>
        </p:txBody>
      </p:sp>
      <p:pic>
        <p:nvPicPr>
          <p:cNvPr id="4" name="Picture 3" descr="C:\Users\oliviert\AppData\Local\Microsoft\Windows\Temporary Internet Files\Content.IE5\CX3DFFSA\MC900323534[1].wmf"/>
          <p:cNvPicPr>
            <a:picLocks noChangeAspect="1" noChangeArrowheads="1"/>
          </p:cNvPicPr>
          <p:nvPr/>
        </p:nvPicPr>
        <p:blipFill>
          <a:blip r:embed="rId2" cstate="print"/>
          <a:srcRect/>
          <a:stretch>
            <a:fillRect/>
          </a:stretch>
        </p:blipFill>
        <p:spPr bwMode="auto">
          <a:xfrm>
            <a:off x="6172200" y="3971889"/>
            <a:ext cx="1933575" cy="227651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 Output</a:t>
            </a:r>
            <a:endParaRPr lang="en-US" dirty="0"/>
          </a:p>
        </p:txBody>
      </p:sp>
      <p:sp>
        <p:nvSpPr>
          <p:cNvPr id="3" name="Content Placeholder 2"/>
          <p:cNvSpPr>
            <a:spLocks noGrp="1"/>
          </p:cNvSpPr>
          <p:nvPr>
            <p:ph idx="1"/>
          </p:nvPr>
        </p:nvSpPr>
        <p:spPr/>
        <p:txBody>
          <a:bodyPr/>
          <a:lstStyle/>
          <a:p>
            <a:r>
              <a:rPr lang="en-US" dirty="0" smtClean="0"/>
              <a:t>G02 / G03 to NC Code</a:t>
            </a:r>
          </a:p>
          <a:p>
            <a:pPr lvl="1"/>
            <a:r>
              <a:rPr lang="en-US" dirty="0" smtClean="0"/>
              <a:t>Always output</a:t>
            </a:r>
          </a:p>
          <a:p>
            <a:pPr lvl="1">
              <a:buNone/>
            </a:pPr>
            <a:r>
              <a:rPr lang="en-US" dirty="0" smtClean="0"/>
              <a:t>   	Optimize tool path only for ESPRIT FreeForm operations</a:t>
            </a:r>
          </a:p>
          <a:p>
            <a:pPr lvl="1"/>
            <a:r>
              <a:rPr lang="en-US" dirty="0" smtClean="0"/>
              <a:t>No change required to the post</a:t>
            </a:r>
          </a:p>
          <a:p>
            <a:pPr lvl="1"/>
            <a:r>
              <a:rPr lang="en-US" dirty="0" smtClean="0"/>
              <a:t>Helical entry made of segments</a:t>
            </a:r>
          </a:p>
          <a:p>
            <a:pPr lvl="1">
              <a:buNone/>
            </a:pPr>
            <a:endParaRPr lang="en-US" dirty="0" smtClean="0"/>
          </a:p>
        </p:txBody>
      </p:sp>
      <p:pic>
        <p:nvPicPr>
          <p:cNvPr id="27649" name="Picture 1"/>
          <p:cNvPicPr>
            <a:picLocks noChangeAspect="1" noChangeArrowheads="1"/>
          </p:cNvPicPr>
          <p:nvPr/>
        </p:nvPicPr>
        <p:blipFill>
          <a:blip r:embed="rId3" cstate="print"/>
          <a:srcRect/>
          <a:stretch>
            <a:fillRect/>
          </a:stretch>
        </p:blipFill>
        <p:spPr bwMode="auto">
          <a:xfrm>
            <a:off x="3408928" y="3788881"/>
            <a:ext cx="4582548" cy="2611919"/>
          </a:xfrm>
          <a:prstGeom prst="rect">
            <a:avLst/>
          </a:prstGeom>
          <a:noFill/>
          <a:ln w="9525">
            <a:noFill/>
            <a:miter lim="800000"/>
            <a:headEnd/>
            <a:tailEnd/>
          </a:ln>
        </p:spPr>
      </p:pic>
      <p:pic>
        <p:nvPicPr>
          <p:cNvPr id="5" name="Picture 4" descr="Link1.png">
            <a:hlinkClick r:id="rId4" action="ppaction://hlinkfile"/>
          </p:cNvPr>
          <p:cNvPicPr>
            <a:picLocks noChangeAspect="1"/>
          </p:cNvPicPr>
          <p:nvPr/>
        </p:nvPicPr>
        <p:blipFill>
          <a:blip r:embed="rId5" cstate="print"/>
          <a:stretch>
            <a:fillRect/>
          </a:stretch>
        </p:blipFill>
        <p:spPr>
          <a:xfrm>
            <a:off x="457200" y="5979948"/>
            <a:ext cx="800100" cy="8001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Retract Optimization</a:t>
            </a:r>
            <a:endParaRPr lang="en-US" dirty="0"/>
          </a:p>
        </p:txBody>
      </p:sp>
      <p:sp>
        <p:nvSpPr>
          <p:cNvPr id="3" name="Content Placeholder 2"/>
          <p:cNvSpPr>
            <a:spLocks noGrp="1"/>
          </p:cNvSpPr>
          <p:nvPr>
            <p:ph idx="1"/>
          </p:nvPr>
        </p:nvSpPr>
        <p:spPr/>
        <p:txBody>
          <a:bodyPr/>
          <a:lstStyle/>
          <a:p>
            <a:r>
              <a:rPr lang="en-US" dirty="0" smtClean="0"/>
              <a:t>No / Within / Full</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Full clearance is ignored if below start/final tool position</a:t>
            </a:r>
          </a:p>
          <a:p>
            <a:endParaRPr lang="en-US" dirty="0" smtClean="0"/>
          </a:p>
          <a:p>
            <a:endParaRPr lang="en-US" dirty="0" smtClean="0"/>
          </a:p>
          <a:p>
            <a:endParaRPr lang="en-US" dirty="0" smtClean="0"/>
          </a:p>
          <a:p>
            <a:pPr>
              <a:buNone/>
            </a:pPr>
            <a:endParaRPr lang="en-US" dirty="0" smtClean="0"/>
          </a:p>
        </p:txBody>
      </p:sp>
      <p:pic>
        <p:nvPicPr>
          <p:cNvPr id="25602" name="Picture 2"/>
          <p:cNvPicPr>
            <a:picLocks noChangeAspect="1" noChangeArrowheads="1"/>
          </p:cNvPicPr>
          <p:nvPr/>
        </p:nvPicPr>
        <p:blipFill>
          <a:blip r:embed="rId3" cstate="print"/>
          <a:srcRect/>
          <a:stretch>
            <a:fillRect/>
          </a:stretch>
        </p:blipFill>
        <p:spPr bwMode="auto">
          <a:xfrm>
            <a:off x="990600" y="2590800"/>
            <a:ext cx="7353300" cy="2562225"/>
          </a:xfrm>
          <a:prstGeom prst="rect">
            <a:avLst/>
          </a:prstGeom>
          <a:noFill/>
          <a:ln w="9525">
            <a:noFill/>
            <a:miter lim="800000"/>
            <a:headEnd/>
            <a:tailEnd/>
          </a:ln>
        </p:spPr>
      </p:pic>
      <p:pic>
        <p:nvPicPr>
          <p:cNvPr id="5" name="Picture 4" descr="Link1.png">
            <a:hlinkClick r:id="rId4" action="ppaction://hlinkfile"/>
          </p:cNvPr>
          <p:cNvPicPr>
            <a:picLocks noChangeAspect="1"/>
          </p:cNvPicPr>
          <p:nvPr/>
        </p:nvPicPr>
        <p:blipFill>
          <a:blip r:embed="rId5" cstate="print"/>
          <a:stretch>
            <a:fillRect/>
          </a:stretch>
        </p:blipFill>
        <p:spPr>
          <a:xfrm>
            <a:off x="457200" y="5979948"/>
            <a:ext cx="800100" cy="8001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Planes Finishing</a:t>
            </a:r>
            <a:endParaRPr lang="en-US" dirty="0"/>
          </a:p>
        </p:txBody>
      </p:sp>
      <p:sp>
        <p:nvSpPr>
          <p:cNvPr id="3" name="Content Placeholder 2"/>
          <p:cNvSpPr>
            <a:spLocks noGrp="1"/>
          </p:cNvSpPr>
          <p:nvPr>
            <p:ph idx="1"/>
          </p:nvPr>
        </p:nvSpPr>
        <p:spPr/>
        <p:txBody>
          <a:bodyPr/>
          <a:lstStyle/>
          <a:p>
            <a:r>
              <a:rPr lang="en-US" dirty="0" smtClean="0"/>
              <a:t>Tangent Pass Extension</a:t>
            </a:r>
          </a:p>
          <a:p>
            <a:endParaRPr lang="en-US" dirty="0" smtClean="0"/>
          </a:p>
          <a:p>
            <a:r>
              <a:rPr lang="en-US" dirty="0" smtClean="0"/>
              <a:t>Tangent extension at start and</a:t>
            </a:r>
          </a:p>
          <a:p>
            <a:pPr>
              <a:buNone/>
            </a:pPr>
            <a:r>
              <a:rPr lang="en-US" dirty="0" smtClean="0"/>
              <a:t>	end of all passes</a:t>
            </a:r>
          </a:p>
        </p:txBody>
      </p:sp>
      <p:pic>
        <p:nvPicPr>
          <p:cNvPr id="24577" name="Picture 1"/>
          <p:cNvPicPr>
            <a:picLocks noChangeAspect="1" noChangeArrowheads="1"/>
          </p:cNvPicPr>
          <p:nvPr/>
        </p:nvPicPr>
        <p:blipFill>
          <a:blip r:embed="rId3" cstate="print"/>
          <a:srcRect/>
          <a:stretch>
            <a:fillRect/>
          </a:stretch>
        </p:blipFill>
        <p:spPr bwMode="auto">
          <a:xfrm>
            <a:off x="4913870" y="2103438"/>
            <a:ext cx="3563380" cy="2939221"/>
          </a:xfrm>
          <a:prstGeom prst="rect">
            <a:avLst/>
          </a:prstGeom>
          <a:noFill/>
          <a:ln w="9525">
            <a:noFill/>
            <a:miter lim="800000"/>
            <a:headEnd/>
            <a:tailEnd/>
          </a:ln>
        </p:spPr>
      </p:pic>
      <p:pic>
        <p:nvPicPr>
          <p:cNvPr id="5" name="Picture 4" descr="Link1.png">
            <a:hlinkClick r:id="rId4" action="ppaction://hlinkfile"/>
          </p:cNvPr>
          <p:cNvPicPr>
            <a:picLocks noChangeAspect="1"/>
          </p:cNvPicPr>
          <p:nvPr/>
        </p:nvPicPr>
        <p:blipFill>
          <a:blip r:embed="rId5" cstate="print"/>
          <a:stretch>
            <a:fillRect/>
          </a:stretch>
        </p:blipFill>
        <p:spPr>
          <a:xfrm>
            <a:off x="457200" y="5979948"/>
            <a:ext cx="800100" cy="800100"/>
          </a:xfrm>
          <a:prstGeom prst="rect">
            <a:avLst/>
          </a:prstGeom>
        </p:spPr>
      </p:pic>
      <p:pic>
        <p:nvPicPr>
          <p:cNvPr id="6" name="Picture 5" descr="Link2.png">
            <a:hlinkClick r:id="rId6" action="ppaction://hlinkfile"/>
          </p:cNvPr>
          <p:cNvPicPr>
            <a:picLocks noChangeAspect="1"/>
          </p:cNvPicPr>
          <p:nvPr/>
        </p:nvPicPr>
        <p:blipFill>
          <a:blip r:embed="rId7" cstate="print"/>
          <a:stretch>
            <a:fillRect/>
          </a:stretch>
        </p:blipFill>
        <p:spPr>
          <a:xfrm>
            <a:off x="1371600" y="5979624"/>
            <a:ext cx="800424" cy="80042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Z-Level Finishing</a:t>
            </a:r>
            <a:endParaRPr lang="en-US" dirty="0"/>
          </a:p>
        </p:txBody>
      </p:sp>
      <p:sp>
        <p:nvSpPr>
          <p:cNvPr id="3" name="Content Placeholder 2"/>
          <p:cNvSpPr>
            <a:spLocks noGrp="1"/>
          </p:cNvSpPr>
          <p:nvPr>
            <p:ph idx="1"/>
          </p:nvPr>
        </p:nvSpPr>
        <p:spPr/>
        <p:txBody>
          <a:bodyPr/>
          <a:lstStyle/>
          <a:p>
            <a:r>
              <a:rPr lang="en-US" dirty="0" smtClean="0"/>
              <a:t>Tangent Pass Extension</a:t>
            </a:r>
          </a:p>
          <a:p>
            <a:endParaRPr lang="en-US" dirty="0" smtClean="0"/>
          </a:p>
          <a:p>
            <a:r>
              <a:rPr lang="en-US" dirty="0" smtClean="0"/>
              <a:t>Tangent extension at start and</a:t>
            </a:r>
          </a:p>
          <a:p>
            <a:pPr>
              <a:buNone/>
            </a:pPr>
            <a:r>
              <a:rPr lang="en-US" dirty="0" smtClean="0"/>
              <a:t>	end of all passes</a:t>
            </a:r>
          </a:p>
          <a:p>
            <a:endParaRPr lang="en-US" dirty="0" smtClean="0"/>
          </a:p>
        </p:txBody>
      </p:sp>
      <p:pic>
        <p:nvPicPr>
          <p:cNvPr id="23553" name="Picture 1"/>
          <p:cNvPicPr>
            <a:picLocks noChangeAspect="1" noChangeArrowheads="1"/>
          </p:cNvPicPr>
          <p:nvPr/>
        </p:nvPicPr>
        <p:blipFill>
          <a:blip r:embed="rId3" cstate="print"/>
          <a:srcRect/>
          <a:stretch>
            <a:fillRect/>
          </a:stretch>
        </p:blipFill>
        <p:spPr bwMode="auto">
          <a:xfrm>
            <a:off x="4648200" y="2103438"/>
            <a:ext cx="3848100" cy="2920931"/>
          </a:xfrm>
          <a:prstGeom prst="rect">
            <a:avLst/>
          </a:prstGeom>
          <a:noFill/>
          <a:ln w="9525">
            <a:noFill/>
            <a:miter lim="800000"/>
            <a:headEnd/>
            <a:tailEnd/>
          </a:ln>
        </p:spPr>
      </p:pic>
      <p:pic>
        <p:nvPicPr>
          <p:cNvPr id="5" name="Picture 4" descr="Link1.png">
            <a:hlinkClick r:id="rId4" action="ppaction://hlinkfile"/>
          </p:cNvPr>
          <p:cNvPicPr>
            <a:picLocks noChangeAspect="1"/>
          </p:cNvPicPr>
          <p:nvPr/>
        </p:nvPicPr>
        <p:blipFill>
          <a:blip r:embed="rId5" cstate="print"/>
          <a:stretch>
            <a:fillRect/>
          </a:stretch>
        </p:blipFill>
        <p:spPr>
          <a:xfrm>
            <a:off x="457200" y="5979948"/>
            <a:ext cx="800100" cy="8001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Between Curves Finishing</a:t>
            </a:r>
            <a:endParaRPr lang="en-US" dirty="0"/>
          </a:p>
        </p:txBody>
      </p:sp>
      <p:sp>
        <p:nvSpPr>
          <p:cNvPr id="3" name="Content Placeholder 2"/>
          <p:cNvSpPr>
            <a:spLocks noGrp="1"/>
          </p:cNvSpPr>
          <p:nvPr>
            <p:ph idx="1"/>
          </p:nvPr>
        </p:nvSpPr>
        <p:spPr/>
        <p:txBody>
          <a:bodyPr/>
          <a:lstStyle/>
          <a:p>
            <a:r>
              <a:rPr lang="en-US" dirty="0" smtClean="0"/>
              <a:t>Input Types:</a:t>
            </a:r>
          </a:p>
          <a:p>
            <a:endParaRPr lang="en-US" dirty="0" smtClean="0"/>
          </a:p>
          <a:p>
            <a:pPr lvl="1"/>
            <a:r>
              <a:rPr lang="en-US" dirty="0" smtClean="0"/>
              <a:t>         2 Profiles</a:t>
            </a:r>
          </a:p>
          <a:p>
            <a:pPr lvl="1"/>
            <a:endParaRPr lang="en-US" dirty="0" smtClean="0"/>
          </a:p>
          <a:p>
            <a:pPr lvl="1"/>
            <a:r>
              <a:rPr lang="en-US" dirty="0" smtClean="0"/>
              <a:t>         Ruled Feature</a:t>
            </a:r>
          </a:p>
          <a:p>
            <a:pPr lvl="1"/>
            <a:endParaRPr lang="en-US" dirty="0" smtClean="0"/>
          </a:p>
          <a:p>
            <a:pPr lvl="1"/>
            <a:r>
              <a:rPr lang="en-US" dirty="0" smtClean="0"/>
              <a:t>         Open Surfaces: Require input of start/end check surfaces</a:t>
            </a:r>
          </a:p>
          <a:p>
            <a:pPr lvl="1"/>
            <a:endParaRPr lang="en-US" dirty="0" smtClean="0"/>
          </a:p>
          <a:p>
            <a:pPr lvl="1"/>
            <a:r>
              <a:rPr lang="en-US" dirty="0" smtClean="0"/>
              <a:t>         Looping Surfaces </a:t>
            </a:r>
          </a:p>
        </p:txBody>
      </p:sp>
      <p:pic>
        <p:nvPicPr>
          <p:cNvPr id="4" name="Picture 3" descr="2Profiles.bmp"/>
          <p:cNvPicPr>
            <a:picLocks noChangeAspect="1"/>
          </p:cNvPicPr>
          <p:nvPr/>
        </p:nvPicPr>
        <p:blipFill>
          <a:blip r:embed="rId3" cstate="print"/>
          <a:stretch>
            <a:fillRect/>
          </a:stretch>
        </p:blipFill>
        <p:spPr>
          <a:xfrm>
            <a:off x="1371600" y="2664600"/>
            <a:ext cx="609600" cy="609600"/>
          </a:xfrm>
          <a:prstGeom prst="rect">
            <a:avLst/>
          </a:prstGeom>
        </p:spPr>
      </p:pic>
      <p:pic>
        <p:nvPicPr>
          <p:cNvPr id="5" name="Picture 4" descr="LoopingSurfaces.bmp"/>
          <p:cNvPicPr>
            <a:picLocks noChangeAspect="1"/>
          </p:cNvPicPr>
          <p:nvPr/>
        </p:nvPicPr>
        <p:blipFill>
          <a:blip r:embed="rId4" cstate="print"/>
          <a:stretch>
            <a:fillRect/>
          </a:stretch>
        </p:blipFill>
        <p:spPr>
          <a:xfrm>
            <a:off x="1371600" y="4724400"/>
            <a:ext cx="609600" cy="609600"/>
          </a:xfrm>
          <a:prstGeom prst="rect">
            <a:avLst/>
          </a:prstGeom>
        </p:spPr>
      </p:pic>
      <p:pic>
        <p:nvPicPr>
          <p:cNvPr id="6" name="Picture 5" descr="OpenSurfaces.bmp"/>
          <p:cNvPicPr>
            <a:picLocks noChangeAspect="1"/>
          </p:cNvPicPr>
          <p:nvPr/>
        </p:nvPicPr>
        <p:blipFill>
          <a:blip r:embed="rId5" cstate="print"/>
          <a:stretch>
            <a:fillRect/>
          </a:stretch>
        </p:blipFill>
        <p:spPr>
          <a:xfrm>
            <a:off x="1371600" y="4038600"/>
            <a:ext cx="609600" cy="609600"/>
          </a:xfrm>
          <a:prstGeom prst="rect">
            <a:avLst/>
          </a:prstGeom>
        </p:spPr>
      </p:pic>
      <p:pic>
        <p:nvPicPr>
          <p:cNvPr id="7" name="Picture 6" descr="RuledFeature.bmp"/>
          <p:cNvPicPr>
            <a:picLocks noChangeAspect="1"/>
          </p:cNvPicPr>
          <p:nvPr/>
        </p:nvPicPr>
        <p:blipFill>
          <a:blip r:embed="rId6" cstate="print"/>
          <a:stretch>
            <a:fillRect/>
          </a:stretch>
        </p:blipFill>
        <p:spPr>
          <a:xfrm>
            <a:off x="1371600" y="3352800"/>
            <a:ext cx="609600" cy="609600"/>
          </a:xfrm>
          <a:prstGeom prst="rect">
            <a:avLst/>
          </a:prstGeom>
        </p:spPr>
      </p:pic>
      <p:pic>
        <p:nvPicPr>
          <p:cNvPr id="8" name="Picture 7" descr="Link4.png">
            <a:hlinkClick r:id="rId7" action="ppaction://hlinkfile"/>
          </p:cNvPr>
          <p:cNvPicPr>
            <a:picLocks noChangeAspect="1"/>
          </p:cNvPicPr>
          <p:nvPr/>
        </p:nvPicPr>
        <p:blipFill>
          <a:blip r:embed="rId8" cstate="print"/>
          <a:stretch>
            <a:fillRect/>
          </a:stretch>
        </p:blipFill>
        <p:spPr>
          <a:xfrm>
            <a:off x="3162624" y="5979462"/>
            <a:ext cx="800424" cy="800424"/>
          </a:xfrm>
          <a:prstGeom prst="rect">
            <a:avLst/>
          </a:prstGeom>
        </p:spPr>
      </p:pic>
      <p:pic>
        <p:nvPicPr>
          <p:cNvPr id="9" name="Picture 8" descr="Link3.png">
            <a:hlinkClick r:id="rId9" action="ppaction://hlinkfile"/>
          </p:cNvPr>
          <p:cNvPicPr>
            <a:picLocks noChangeAspect="1"/>
          </p:cNvPicPr>
          <p:nvPr/>
        </p:nvPicPr>
        <p:blipFill>
          <a:blip r:embed="rId10" cstate="print"/>
          <a:stretch>
            <a:fillRect/>
          </a:stretch>
        </p:blipFill>
        <p:spPr>
          <a:xfrm>
            <a:off x="2247576" y="5979462"/>
            <a:ext cx="800424" cy="800424"/>
          </a:xfrm>
          <a:prstGeom prst="rect">
            <a:avLst/>
          </a:prstGeom>
        </p:spPr>
      </p:pic>
      <p:pic>
        <p:nvPicPr>
          <p:cNvPr id="10" name="Picture 9" descr="Link2.png">
            <a:hlinkClick r:id="rId11" action="ppaction://hlinkfile"/>
          </p:cNvPr>
          <p:cNvPicPr>
            <a:picLocks noChangeAspect="1"/>
          </p:cNvPicPr>
          <p:nvPr/>
        </p:nvPicPr>
        <p:blipFill>
          <a:blip r:embed="rId12" cstate="print"/>
          <a:stretch>
            <a:fillRect/>
          </a:stretch>
        </p:blipFill>
        <p:spPr>
          <a:xfrm>
            <a:off x="1371600" y="5979462"/>
            <a:ext cx="800424" cy="800424"/>
          </a:xfrm>
          <a:prstGeom prst="rect">
            <a:avLst/>
          </a:prstGeom>
        </p:spPr>
      </p:pic>
      <p:pic>
        <p:nvPicPr>
          <p:cNvPr id="11" name="Picture 10" descr="Link1.png">
            <a:hlinkClick r:id="rId13" action="ppaction://hlinkfile"/>
          </p:cNvPr>
          <p:cNvPicPr>
            <a:picLocks noChangeAspect="1"/>
          </p:cNvPicPr>
          <p:nvPr/>
        </p:nvPicPr>
        <p:blipFill>
          <a:blip r:embed="rId14" cstate="print"/>
          <a:stretch>
            <a:fillRect/>
          </a:stretch>
        </p:blipFill>
        <p:spPr>
          <a:xfrm>
            <a:off x="457200" y="5979786"/>
            <a:ext cx="800100" cy="8001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Between Curves Finishing</a:t>
            </a:r>
            <a:endParaRPr lang="en-US" dirty="0"/>
          </a:p>
        </p:txBody>
      </p:sp>
      <p:sp>
        <p:nvSpPr>
          <p:cNvPr id="3" name="Content Placeholder 2"/>
          <p:cNvSpPr>
            <a:spLocks noGrp="1"/>
          </p:cNvSpPr>
          <p:nvPr>
            <p:ph idx="1"/>
          </p:nvPr>
        </p:nvSpPr>
        <p:spPr/>
        <p:txBody>
          <a:bodyPr/>
          <a:lstStyle/>
          <a:p>
            <a:r>
              <a:rPr lang="en-US" dirty="0" smtClean="0"/>
              <a:t>Tangent Pass Extension</a:t>
            </a:r>
          </a:p>
          <a:p>
            <a:endParaRPr lang="en-US" dirty="0" smtClean="0"/>
          </a:p>
          <a:p>
            <a:r>
              <a:rPr lang="en-US" dirty="0" smtClean="0"/>
              <a:t>Tangent extension at start and</a:t>
            </a:r>
          </a:p>
          <a:p>
            <a:pPr>
              <a:buNone/>
            </a:pPr>
            <a:r>
              <a:rPr lang="en-US" dirty="0" smtClean="0"/>
              <a:t>	end of all passes</a:t>
            </a:r>
          </a:p>
        </p:txBody>
      </p:sp>
      <p:pic>
        <p:nvPicPr>
          <p:cNvPr id="20481" name="Picture 1"/>
          <p:cNvPicPr>
            <a:picLocks noChangeAspect="1" noChangeArrowheads="1"/>
          </p:cNvPicPr>
          <p:nvPr/>
        </p:nvPicPr>
        <p:blipFill>
          <a:blip r:embed="rId3" cstate="print"/>
          <a:srcRect/>
          <a:stretch>
            <a:fillRect/>
          </a:stretch>
        </p:blipFill>
        <p:spPr bwMode="auto">
          <a:xfrm>
            <a:off x="3352800" y="3936755"/>
            <a:ext cx="5105400" cy="2356338"/>
          </a:xfrm>
          <a:prstGeom prst="rect">
            <a:avLst/>
          </a:prstGeom>
          <a:noFill/>
          <a:ln w="9525">
            <a:noFill/>
            <a:miter lim="800000"/>
            <a:headEnd/>
            <a:tailEnd/>
          </a:ln>
        </p:spPr>
      </p:pic>
      <p:pic>
        <p:nvPicPr>
          <p:cNvPr id="5" name="Picture 4" descr="Link1.png">
            <a:hlinkClick r:id="rId4" action="ppaction://hlinkfile"/>
          </p:cNvPr>
          <p:cNvPicPr>
            <a:picLocks noChangeAspect="1"/>
          </p:cNvPicPr>
          <p:nvPr/>
        </p:nvPicPr>
        <p:blipFill>
          <a:blip r:embed="rId5" cstate="print"/>
          <a:stretch>
            <a:fillRect/>
          </a:stretch>
        </p:blipFill>
        <p:spPr>
          <a:xfrm>
            <a:off x="457200" y="5979786"/>
            <a:ext cx="800100" cy="8001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5-Axis Operations</a:t>
            </a:r>
            <a:endParaRPr lang="en-US" dirty="0"/>
          </a:p>
        </p:txBody>
      </p:sp>
      <p:sp>
        <p:nvSpPr>
          <p:cNvPr id="3" name="Content Placeholder 2"/>
          <p:cNvSpPr>
            <a:spLocks noGrp="1"/>
          </p:cNvSpPr>
          <p:nvPr>
            <p:ph idx="1"/>
          </p:nvPr>
        </p:nvSpPr>
        <p:spPr/>
        <p:txBody>
          <a:bodyPr/>
          <a:lstStyle/>
          <a:p>
            <a:r>
              <a:rPr lang="en-US" dirty="0" smtClean="0"/>
              <a:t>General enhancements</a:t>
            </a:r>
          </a:p>
          <a:p>
            <a:pPr lvl="1"/>
            <a:r>
              <a:rPr lang="en-US" dirty="0" smtClean="0"/>
              <a:t>Point distribution</a:t>
            </a:r>
          </a:p>
          <a:p>
            <a:pPr lvl="1"/>
            <a:r>
              <a:rPr lang="en-US" dirty="0" smtClean="0"/>
              <a:t>Retract Optimization</a:t>
            </a:r>
          </a:p>
          <a:p>
            <a:r>
              <a:rPr lang="en-US" dirty="0" smtClean="0"/>
              <a:t>Surface Swarf</a:t>
            </a:r>
          </a:p>
          <a:p>
            <a:pPr lvl="1"/>
            <a:r>
              <a:rPr lang="en-US" dirty="0" smtClean="0"/>
              <a:t>Incremental depth</a:t>
            </a:r>
          </a:p>
          <a:p>
            <a:pPr lvl="1"/>
            <a:r>
              <a:rPr lang="en-US" dirty="0" smtClean="0"/>
              <a:t>Tapered Tool</a:t>
            </a:r>
          </a:p>
          <a:p>
            <a:r>
              <a:rPr lang="en-US" dirty="0" smtClean="0"/>
              <a:t>Contouring</a:t>
            </a:r>
          </a:p>
          <a:p>
            <a:pPr lvl="1"/>
            <a:r>
              <a:rPr lang="en-US" dirty="0" smtClean="0"/>
              <a:t>Lateral passes and incremental depth</a:t>
            </a:r>
          </a:p>
          <a:p>
            <a:pPr lvl="1"/>
            <a:r>
              <a:rPr lang="en-US" dirty="0" smtClean="0"/>
              <a:t>Tool Orientation</a:t>
            </a:r>
          </a:p>
          <a:p>
            <a:pPr lvl="1"/>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5-Axis Operations</a:t>
            </a:r>
            <a:endParaRPr lang="en-US" dirty="0"/>
          </a:p>
        </p:txBody>
      </p:sp>
      <p:sp>
        <p:nvSpPr>
          <p:cNvPr id="3" name="Content Placeholder 2"/>
          <p:cNvSpPr>
            <a:spLocks noGrp="1"/>
          </p:cNvSpPr>
          <p:nvPr>
            <p:ph idx="1"/>
          </p:nvPr>
        </p:nvSpPr>
        <p:spPr/>
        <p:txBody>
          <a:bodyPr/>
          <a:lstStyle/>
          <a:p>
            <a:r>
              <a:rPr lang="en-US" dirty="0" smtClean="0"/>
              <a:t>Composite</a:t>
            </a:r>
          </a:p>
          <a:p>
            <a:pPr lvl="1"/>
            <a:r>
              <a:rPr lang="en-US" dirty="0" smtClean="0"/>
              <a:t>New Passes options</a:t>
            </a:r>
          </a:p>
          <a:p>
            <a:pPr lvl="1"/>
            <a:r>
              <a:rPr lang="en-US" dirty="0" smtClean="0"/>
              <a:t>Normal to model or drive</a:t>
            </a:r>
          </a:p>
          <a:p>
            <a:pPr lvl="1"/>
            <a:r>
              <a:rPr lang="en-US" dirty="0" err="1" smtClean="0"/>
              <a:t>Autotilt</a:t>
            </a:r>
            <a:endParaRPr lang="en-US" dirty="0" smtClean="0"/>
          </a:p>
          <a:p>
            <a:r>
              <a:rPr lang="en-US" dirty="0" smtClean="0"/>
              <a:t>Impeller </a:t>
            </a:r>
          </a:p>
          <a:p>
            <a:pPr lvl="1"/>
            <a:r>
              <a:rPr lang="en-US" dirty="0" smtClean="0"/>
              <a:t>FreeForm feature</a:t>
            </a:r>
          </a:p>
          <a:p>
            <a:pPr lvl="1"/>
            <a:r>
              <a:rPr lang="en-US" dirty="0" smtClean="0"/>
              <a:t>Pass Extension</a:t>
            </a:r>
          </a:p>
          <a:p>
            <a:pPr lvl="1"/>
            <a:r>
              <a:rPr lang="en-US" dirty="0" smtClean="0"/>
              <a:t>Tapered Tool </a:t>
            </a:r>
          </a:p>
          <a:p>
            <a:r>
              <a:rPr lang="en-US" dirty="0" smtClean="0"/>
              <a:t>Links</a:t>
            </a:r>
          </a:p>
          <a:p>
            <a:pPr lvl="1"/>
            <a:r>
              <a:rPr lang="en-US" dirty="0" smtClean="0"/>
              <a:t>New approaches</a:t>
            </a:r>
          </a:p>
          <a:p>
            <a:pPr lvl="1"/>
            <a:r>
              <a:rPr lang="en-US" dirty="0" smtClean="0"/>
              <a:t>Rapid links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5-Axis Point Distribution</a:t>
            </a:r>
            <a:endParaRPr lang="en-US" dirty="0"/>
          </a:p>
        </p:txBody>
      </p:sp>
      <p:sp>
        <p:nvSpPr>
          <p:cNvPr id="3" name="Content Placeholder 2"/>
          <p:cNvSpPr>
            <a:spLocks noGrp="1"/>
          </p:cNvSpPr>
          <p:nvPr>
            <p:ph idx="1"/>
          </p:nvPr>
        </p:nvSpPr>
        <p:spPr/>
        <p:txBody>
          <a:bodyPr/>
          <a:lstStyle/>
          <a:p>
            <a:r>
              <a:rPr lang="en-US" dirty="0" smtClean="0"/>
              <a:t>Point Distribution</a:t>
            </a:r>
          </a:p>
          <a:p>
            <a:endParaRPr lang="en-US" dirty="0" smtClean="0"/>
          </a:p>
          <a:p>
            <a:pPr lvl="1"/>
            <a:r>
              <a:rPr lang="en-US" dirty="0" smtClean="0"/>
              <a:t>Limit Distance between points</a:t>
            </a:r>
          </a:p>
          <a:p>
            <a:pPr lvl="1"/>
            <a:endParaRPr lang="en-US" dirty="0" smtClean="0"/>
          </a:p>
          <a:p>
            <a:pPr lvl="1"/>
            <a:endParaRPr lang="en-US" dirty="0" smtClean="0"/>
          </a:p>
          <a:p>
            <a:pPr lvl="1"/>
            <a:endParaRPr lang="en-US" dirty="0" smtClean="0"/>
          </a:p>
          <a:p>
            <a:pPr lvl="1"/>
            <a:r>
              <a:rPr lang="en-US" dirty="0" err="1" smtClean="0"/>
              <a:t>MaxPrimaryAngleIncrement</a:t>
            </a:r>
            <a:r>
              <a:rPr lang="en-US" dirty="0" smtClean="0"/>
              <a:t>, </a:t>
            </a:r>
            <a:r>
              <a:rPr lang="en-US" dirty="0" err="1" smtClean="0"/>
              <a:t>MaxSecondaryAngleIncrement</a:t>
            </a:r>
            <a:r>
              <a:rPr lang="en-US" dirty="0" smtClean="0"/>
              <a:t>:</a:t>
            </a:r>
          </a:p>
          <a:p>
            <a:pPr lvl="1">
              <a:buNone/>
            </a:pPr>
            <a:r>
              <a:rPr lang="en-US" dirty="0" smtClean="0"/>
              <a:t>	Post variables, limit angle increment between 2 instructions.</a:t>
            </a:r>
          </a:p>
          <a:p>
            <a:pPr lvl="1">
              <a:buNone/>
            </a:pPr>
            <a:endParaRPr lang="en-US" dirty="0" smtClean="0"/>
          </a:p>
        </p:txBody>
      </p:sp>
      <p:pic>
        <p:nvPicPr>
          <p:cNvPr id="17409" name="Picture 1"/>
          <p:cNvPicPr>
            <a:picLocks noChangeAspect="1" noChangeArrowheads="1"/>
          </p:cNvPicPr>
          <p:nvPr/>
        </p:nvPicPr>
        <p:blipFill>
          <a:blip r:embed="rId3" cstate="print"/>
          <a:srcRect/>
          <a:stretch>
            <a:fillRect/>
          </a:stretch>
        </p:blipFill>
        <p:spPr bwMode="auto">
          <a:xfrm>
            <a:off x="4876800" y="1981200"/>
            <a:ext cx="3629025" cy="1772919"/>
          </a:xfrm>
          <a:prstGeom prst="rect">
            <a:avLst/>
          </a:prstGeom>
          <a:noFill/>
          <a:ln w="9525">
            <a:noFill/>
            <a:miter lim="800000"/>
            <a:headEnd/>
            <a:tailEnd/>
          </a:ln>
        </p:spPr>
      </p:pic>
      <p:pic>
        <p:nvPicPr>
          <p:cNvPr id="6" name="Picture 5" descr="Link1.png">
            <a:hlinkClick r:id="rId4" action="ppaction://hlinkfile"/>
          </p:cNvPr>
          <p:cNvPicPr>
            <a:picLocks noChangeAspect="1"/>
          </p:cNvPicPr>
          <p:nvPr/>
        </p:nvPicPr>
        <p:blipFill>
          <a:blip r:embed="rId5" cstate="print"/>
          <a:stretch>
            <a:fillRect/>
          </a:stretch>
        </p:blipFill>
        <p:spPr>
          <a:xfrm>
            <a:off x="457200" y="5979786"/>
            <a:ext cx="800100" cy="8001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5-Axis Retract Optimization</a:t>
            </a:r>
            <a:endParaRPr lang="en-US" dirty="0"/>
          </a:p>
        </p:txBody>
      </p:sp>
      <p:sp>
        <p:nvSpPr>
          <p:cNvPr id="3" name="Content Placeholder 2"/>
          <p:cNvSpPr>
            <a:spLocks noGrp="1"/>
          </p:cNvSpPr>
          <p:nvPr>
            <p:ph idx="1"/>
          </p:nvPr>
        </p:nvSpPr>
        <p:spPr/>
        <p:txBody>
          <a:bodyPr/>
          <a:lstStyle/>
          <a:p>
            <a:r>
              <a:rPr lang="en-US" dirty="0" smtClean="0"/>
              <a:t>Retract Optimization</a:t>
            </a:r>
          </a:p>
          <a:p>
            <a:pPr lvl="1"/>
            <a:r>
              <a:rPr lang="en-US" dirty="0" smtClean="0"/>
              <a:t>Same as for 3-axis operations</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Within Operation: Useful for internal machining</a:t>
            </a:r>
          </a:p>
          <a:p>
            <a:pPr lvl="1">
              <a:buNone/>
            </a:pPr>
            <a:r>
              <a:rPr lang="en-US" dirty="0" smtClean="0"/>
              <a:t>	Warning: Risk of collision if lollipop tool undercutting on last point</a:t>
            </a:r>
          </a:p>
          <a:p>
            <a:endParaRPr lang="en-US" dirty="0" smtClean="0"/>
          </a:p>
          <a:p>
            <a:pPr lvl="1"/>
            <a:endParaRPr lang="en-US" dirty="0" smtClean="0"/>
          </a:p>
        </p:txBody>
      </p:sp>
      <p:pic>
        <p:nvPicPr>
          <p:cNvPr id="4" name="Picture 2"/>
          <p:cNvPicPr>
            <a:picLocks noChangeAspect="1" noChangeArrowheads="1"/>
          </p:cNvPicPr>
          <p:nvPr/>
        </p:nvPicPr>
        <p:blipFill>
          <a:blip r:embed="rId3" cstate="print"/>
          <a:srcRect/>
          <a:stretch>
            <a:fillRect/>
          </a:stretch>
        </p:blipFill>
        <p:spPr bwMode="auto">
          <a:xfrm>
            <a:off x="1467629" y="2941991"/>
            <a:ext cx="5771371" cy="2011009"/>
          </a:xfrm>
          <a:prstGeom prst="rect">
            <a:avLst/>
          </a:prstGeom>
          <a:noFill/>
          <a:ln w="9525">
            <a:noFill/>
            <a:miter lim="800000"/>
            <a:headEnd/>
            <a:tailEnd/>
          </a:ln>
        </p:spPr>
      </p:pic>
      <p:pic>
        <p:nvPicPr>
          <p:cNvPr id="5" name="Picture 4" descr="Link1.png">
            <a:hlinkClick r:id="rId4" action="ppaction://hlinkfile"/>
          </p:cNvPr>
          <p:cNvPicPr>
            <a:picLocks noChangeAspect="1"/>
          </p:cNvPicPr>
          <p:nvPr/>
        </p:nvPicPr>
        <p:blipFill>
          <a:blip r:embed="rId5" cstate="print"/>
          <a:stretch>
            <a:fillRect/>
          </a:stretch>
        </p:blipFill>
        <p:spPr>
          <a:xfrm>
            <a:off x="457200" y="5979786"/>
            <a:ext cx="800100" cy="8001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Geometry</a:t>
            </a:r>
            <a:endParaRPr lang="en-US" dirty="0"/>
          </a:p>
        </p:txBody>
      </p:sp>
      <p:sp>
        <p:nvSpPr>
          <p:cNvPr id="3" name="Content Placeholder 2"/>
          <p:cNvSpPr>
            <a:spLocks noGrp="1"/>
          </p:cNvSpPr>
          <p:nvPr>
            <p:ph idx="1"/>
          </p:nvPr>
        </p:nvSpPr>
        <p:spPr/>
        <p:txBody>
          <a:bodyPr/>
          <a:lstStyle/>
          <a:p>
            <a:r>
              <a:rPr lang="en-US" dirty="0" smtClean="0"/>
              <a:t>Stitching of IGS</a:t>
            </a:r>
          </a:p>
          <a:p>
            <a:r>
              <a:rPr lang="en-US" dirty="0" smtClean="0"/>
              <a:t>FreeForm feature and sheet body</a:t>
            </a:r>
          </a:p>
          <a:p>
            <a:r>
              <a:rPr lang="en-US" dirty="0" smtClean="0"/>
              <a:t>Solid</a:t>
            </a:r>
          </a:p>
          <a:p>
            <a:pPr lvl="1"/>
            <a:r>
              <a:rPr lang="en-US" dirty="0" smtClean="0"/>
              <a:t>Split face</a:t>
            </a:r>
            <a:endParaRPr lang="en-US" dirty="0"/>
          </a:p>
          <a:p>
            <a:r>
              <a:rPr lang="en-US" dirty="0" smtClean="0"/>
              <a:t>Curves</a:t>
            </a:r>
          </a:p>
          <a:p>
            <a:pPr lvl="1"/>
            <a:r>
              <a:rPr lang="en-US" dirty="0" smtClean="0"/>
              <a:t>Curves from Surface</a:t>
            </a:r>
          </a:p>
          <a:p>
            <a:pPr lvl="1"/>
            <a:r>
              <a:rPr lang="en-US" dirty="0" smtClean="0"/>
              <a:t>Projected Curve</a:t>
            </a:r>
          </a:p>
        </p:txBody>
      </p:sp>
      <p:pic>
        <p:nvPicPr>
          <p:cNvPr id="55297" name="Picture 1" descr="C:\Users\oliviert\AppData\Local\Microsoft\Windows\Temporary Internet Files\Content.IE5\C1UJQUTV\MC900310856[1].wmf"/>
          <p:cNvPicPr>
            <a:picLocks noChangeAspect="1" noChangeArrowheads="1"/>
          </p:cNvPicPr>
          <p:nvPr/>
        </p:nvPicPr>
        <p:blipFill>
          <a:blip r:embed="rId2" cstate="print"/>
          <a:srcRect/>
          <a:stretch>
            <a:fillRect/>
          </a:stretch>
        </p:blipFill>
        <p:spPr bwMode="auto">
          <a:xfrm>
            <a:off x="5830888" y="4572000"/>
            <a:ext cx="2206782" cy="1598613"/>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Swarf: Incremental Depth</a:t>
            </a:r>
            <a:endParaRPr lang="en-US" dirty="0"/>
          </a:p>
        </p:txBody>
      </p:sp>
      <p:sp>
        <p:nvSpPr>
          <p:cNvPr id="3" name="Content Placeholder 2"/>
          <p:cNvSpPr>
            <a:spLocks noGrp="1"/>
          </p:cNvSpPr>
          <p:nvPr>
            <p:ph idx="1"/>
          </p:nvPr>
        </p:nvSpPr>
        <p:spPr/>
        <p:txBody>
          <a:bodyPr/>
          <a:lstStyle/>
          <a:p>
            <a:r>
              <a:rPr lang="en-US" dirty="0" smtClean="0"/>
              <a:t>Single pass full depth or incremental passes along wall</a:t>
            </a:r>
          </a:p>
          <a:p>
            <a:endParaRPr lang="en-US" dirty="0" smtClean="0"/>
          </a:p>
          <a:p>
            <a:endParaRPr lang="en-US" dirty="0" smtClean="0"/>
          </a:p>
          <a:p>
            <a:endParaRPr lang="en-US" dirty="0" smtClean="0"/>
          </a:p>
          <a:p>
            <a:endParaRPr lang="en-US" dirty="0" smtClean="0"/>
          </a:p>
          <a:p>
            <a:r>
              <a:rPr lang="en-US" dirty="0" smtClean="0"/>
              <a:t>Upper profile is optional</a:t>
            </a:r>
          </a:p>
          <a:p>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pic>
        <p:nvPicPr>
          <p:cNvPr id="15363" name="Picture 3"/>
          <p:cNvPicPr>
            <a:picLocks noChangeAspect="1" noChangeArrowheads="1"/>
          </p:cNvPicPr>
          <p:nvPr/>
        </p:nvPicPr>
        <p:blipFill>
          <a:blip r:embed="rId3" cstate="print"/>
          <a:srcRect/>
          <a:stretch>
            <a:fillRect/>
          </a:stretch>
        </p:blipFill>
        <p:spPr bwMode="auto">
          <a:xfrm>
            <a:off x="4953000" y="4419600"/>
            <a:ext cx="3574723" cy="1318134"/>
          </a:xfrm>
          <a:prstGeom prst="rect">
            <a:avLst/>
          </a:prstGeom>
          <a:noFill/>
          <a:ln w="9525">
            <a:noFill/>
            <a:miter lim="800000"/>
            <a:headEnd/>
            <a:tailEnd/>
          </a:ln>
        </p:spPr>
      </p:pic>
      <p:pic>
        <p:nvPicPr>
          <p:cNvPr id="15364" name="Picture 4"/>
          <p:cNvPicPr>
            <a:picLocks noChangeAspect="1" noChangeArrowheads="1"/>
          </p:cNvPicPr>
          <p:nvPr/>
        </p:nvPicPr>
        <p:blipFill>
          <a:blip r:embed="rId4" cstate="print"/>
          <a:srcRect/>
          <a:stretch>
            <a:fillRect/>
          </a:stretch>
        </p:blipFill>
        <p:spPr bwMode="auto">
          <a:xfrm>
            <a:off x="1066800" y="4419600"/>
            <a:ext cx="3817403" cy="1307536"/>
          </a:xfrm>
          <a:prstGeom prst="rect">
            <a:avLst/>
          </a:prstGeom>
          <a:noFill/>
          <a:ln w="9525">
            <a:noFill/>
            <a:miter lim="800000"/>
            <a:headEnd/>
            <a:tailEnd/>
          </a:ln>
        </p:spPr>
      </p:pic>
      <p:pic>
        <p:nvPicPr>
          <p:cNvPr id="15365" name="Picture 5"/>
          <p:cNvPicPr>
            <a:picLocks noChangeAspect="1" noChangeArrowheads="1"/>
          </p:cNvPicPr>
          <p:nvPr/>
        </p:nvPicPr>
        <p:blipFill>
          <a:blip r:embed="rId5" cstate="print"/>
          <a:srcRect/>
          <a:stretch>
            <a:fillRect/>
          </a:stretch>
        </p:blipFill>
        <p:spPr bwMode="auto">
          <a:xfrm>
            <a:off x="2262792" y="2505736"/>
            <a:ext cx="2149072" cy="1472900"/>
          </a:xfrm>
          <a:prstGeom prst="rect">
            <a:avLst/>
          </a:prstGeom>
          <a:noFill/>
          <a:ln w="9525">
            <a:noFill/>
            <a:miter lim="800000"/>
            <a:headEnd/>
            <a:tailEnd/>
          </a:ln>
        </p:spPr>
      </p:pic>
      <p:pic>
        <p:nvPicPr>
          <p:cNvPr id="15366" name="Picture 6"/>
          <p:cNvPicPr>
            <a:picLocks noChangeAspect="1" noChangeArrowheads="1"/>
          </p:cNvPicPr>
          <p:nvPr/>
        </p:nvPicPr>
        <p:blipFill>
          <a:blip r:embed="rId6" cstate="print"/>
          <a:srcRect/>
          <a:stretch>
            <a:fillRect/>
          </a:stretch>
        </p:blipFill>
        <p:spPr bwMode="auto">
          <a:xfrm>
            <a:off x="4884203" y="2505736"/>
            <a:ext cx="2209800" cy="1510837"/>
          </a:xfrm>
          <a:prstGeom prst="rect">
            <a:avLst/>
          </a:prstGeom>
          <a:noFill/>
          <a:ln w="9525">
            <a:noFill/>
            <a:miter lim="800000"/>
            <a:headEnd/>
            <a:tailEnd/>
          </a:ln>
        </p:spPr>
      </p:pic>
      <p:pic>
        <p:nvPicPr>
          <p:cNvPr id="8" name="Picture 7" descr="Link2.png">
            <a:hlinkClick r:id="rId7" action="ppaction://hlinkfile"/>
          </p:cNvPr>
          <p:cNvPicPr>
            <a:picLocks noChangeAspect="1"/>
          </p:cNvPicPr>
          <p:nvPr/>
        </p:nvPicPr>
        <p:blipFill>
          <a:blip r:embed="rId8" cstate="print"/>
          <a:stretch>
            <a:fillRect/>
          </a:stretch>
        </p:blipFill>
        <p:spPr>
          <a:xfrm>
            <a:off x="1371600" y="5979462"/>
            <a:ext cx="800424" cy="800424"/>
          </a:xfrm>
          <a:prstGeom prst="rect">
            <a:avLst/>
          </a:prstGeom>
        </p:spPr>
      </p:pic>
      <p:pic>
        <p:nvPicPr>
          <p:cNvPr id="9" name="Picture 8" descr="Link1.png">
            <a:hlinkClick r:id="rId9" action="ppaction://hlinkfile"/>
          </p:cNvPr>
          <p:cNvPicPr>
            <a:picLocks noChangeAspect="1"/>
          </p:cNvPicPr>
          <p:nvPr/>
        </p:nvPicPr>
        <p:blipFill>
          <a:blip r:embed="rId10" cstate="print"/>
          <a:stretch>
            <a:fillRect/>
          </a:stretch>
        </p:blipFill>
        <p:spPr>
          <a:xfrm>
            <a:off x="457200" y="5979786"/>
            <a:ext cx="800100" cy="8001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Swarf: Tapered Tool</a:t>
            </a:r>
            <a:endParaRPr lang="en-US" dirty="0"/>
          </a:p>
        </p:txBody>
      </p:sp>
      <p:sp>
        <p:nvSpPr>
          <p:cNvPr id="3" name="Content Placeholder 2"/>
          <p:cNvSpPr>
            <a:spLocks noGrp="1"/>
          </p:cNvSpPr>
          <p:nvPr>
            <p:ph idx="1"/>
          </p:nvPr>
        </p:nvSpPr>
        <p:spPr/>
        <p:txBody>
          <a:bodyPr/>
          <a:lstStyle/>
          <a:p>
            <a:r>
              <a:rPr lang="en-US" dirty="0" smtClean="0"/>
              <a:t>Tapered Tool:</a:t>
            </a:r>
          </a:p>
          <a:p>
            <a:pPr lvl="1"/>
            <a:r>
              <a:rPr lang="en-US" dirty="0" smtClean="0"/>
              <a:t>Spherical tool end: </a:t>
            </a:r>
          </a:p>
          <a:p>
            <a:pPr lvl="1">
              <a:buNone/>
            </a:pPr>
            <a:r>
              <a:rPr lang="en-US" dirty="0" smtClean="0"/>
              <a:t>	Taper End Mill with Tip Diameter equal to 0</a:t>
            </a:r>
          </a:p>
        </p:txBody>
      </p:sp>
      <p:pic>
        <p:nvPicPr>
          <p:cNvPr id="4" name="Picture 2"/>
          <p:cNvPicPr>
            <a:picLocks noChangeAspect="1" noChangeArrowheads="1"/>
          </p:cNvPicPr>
          <p:nvPr/>
        </p:nvPicPr>
        <p:blipFill>
          <a:blip r:embed="rId3" cstate="print"/>
          <a:srcRect/>
          <a:stretch>
            <a:fillRect/>
          </a:stretch>
        </p:blipFill>
        <p:spPr bwMode="auto">
          <a:xfrm>
            <a:off x="6629400" y="3429000"/>
            <a:ext cx="2057400" cy="2717024"/>
          </a:xfrm>
          <a:prstGeom prst="rect">
            <a:avLst/>
          </a:prstGeom>
          <a:noFill/>
          <a:ln w="9525">
            <a:noFill/>
            <a:miter lim="800000"/>
            <a:headEnd/>
            <a:tailEnd/>
          </a:ln>
        </p:spPr>
      </p:pic>
      <p:sp>
        <p:nvSpPr>
          <p:cNvPr id="5" name="TextBox 4"/>
          <p:cNvSpPr txBox="1"/>
          <p:nvPr/>
        </p:nvSpPr>
        <p:spPr>
          <a:xfrm>
            <a:off x="6640033" y="5725633"/>
            <a:ext cx="381000" cy="400110"/>
          </a:xfrm>
          <a:prstGeom prst="rect">
            <a:avLst/>
          </a:prstGeom>
          <a:noFill/>
        </p:spPr>
        <p:txBody>
          <a:bodyPr wrap="square" rtlCol="0">
            <a:spAutoFit/>
          </a:bodyPr>
          <a:lstStyle/>
          <a:p>
            <a:r>
              <a:rPr lang="en-US" sz="2000" b="1" dirty="0" smtClean="0"/>
              <a:t>0</a:t>
            </a:r>
            <a:endParaRPr lang="en-US" sz="2000" b="1" dirty="0"/>
          </a:p>
        </p:txBody>
      </p:sp>
      <p:pic>
        <p:nvPicPr>
          <p:cNvPr id="14337" name="Picture 1"/>
          <p:cNvPicPr>
            <a:picLocks noChangeAspect="1" noChangeArrowheads="1"/>
          </p:cNvPicPr>
          <p:nvPr/>
        </p:nvPicPr>
        <p:blipFill>
          <a:blip r:embed="rId4" cstate="print"/>
          <a:srcRect/>
          <a:stretch>
            <a:fillRect/>
          </a:stretch>
        </p:blipFill>
        <p:spPr bwMode="auto">
          <a:xfrm>
            <a:off x="1905000" y="3429000"/>
            <a:ext cx="3821242" cy="2596560"/>
          </a:xfrm>
          <a:prstGeom prst="rect">
            <a:avLst/>
          </a:prstGeom>
          <a:noFill/>
          <a:ln w="9525">
            <a:noFill/>
            <a:miter lim="800000"/>
            <a:headEnd/>
            <a:tailEnd/>
          </a:ln>
        </p:spPr>
      </p:pic>
      <p:pic>
        <p:nvPicPr>
          <p:cNvPr id="7" name="Picture 6" descr="Link1.png">
            <a:hlinkClick r:id="rId5" action="ppaction://hlinkfile"/>
          </p:cNvPr>
          <p:cNvPicPr>
            <a:picLocks noChangeAspect="1"/>
          </p:cNvPicPr>
          <p:nvPr/>
        </p:nvPicPr>
        <p:blipFill>
          <a:blip r:embed="rId6" cstate="print"/>
          <a:stretch>
            <a:fillRect/>
          </a:stretch>
        </p:blipFill>
        <p:spPr>
          <a:xfrm>
            <a:off x="457200" y="5979786"/>
            <a:ext cx="800100" cy="8001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Contouring: Passes Definition</a:t>
            </a:r>
            <a:endParaRPr lang="en-US" dirty="0"/>
          </a:p>
        </p:txBody>
      </p:sp>
      <p:sp>
        <p:nvSpPr>
          <p:cNvPr id="3" name="Content Placeholder 2"/>
          <p:cNvSpPr>
            <a:spLocks noGrp="1"/>
          </p:cNvSpPr>
          <p:nvPr>
            <p:ph idx="1"/>
          </p:nvPr>
        </p:nvSpPr>
        <p:spPr/>
        <p:txBody>
          <a:bodyPr/>
          <a:lstStyle/>
          <a:p>
            <a:r>
              <a:rPr lang="en-US" dirty="0" smtClean="0"/>
              <a:t>Depth Passes</a:t>
            </a:r>
          </a:p>
          <a:p>
            <a:pPr lvl="1"/>
            <a:r>
              <a:rPr lang="en-US" dirty="0" smtClean="0"/>
              <a:t>Start Delta Z </a:t>
            </a:r>
          </a:p>
          <a:p>
            <a:pPr lvl="1"/>
            <a:r>
              <a:rPr lang="en-US" dirty="0" smtClean="0"/>
              <a:t>Incremental Depth</a:t>
            </a:r>
          </a:p>
          <a:p>
            <a:pPr lvl="1"/>
            <a:r>
              <a:rPr lang="en-US" dirty="0" smtClean="0"/>
              <a:t>End Delta Z</a:t>
            </a:r>
          </a:p>
          <a:p>
            <a:pPr lvl="1"/>
            <a:r>
              <a:rPr lang="en-US" dirty="0" smtClean="0"/>
              <a:t>Start/End Delta Z sign:</a:t>
            </a:r>
          </a:p>
          <a:p>
            <a:pPr lvl="1">
              <a:buNone/>
            </a:pPr>
            <a:r>
              <a:rPr lang="en-US" dirty="0" smtClean="0"/>
              <a:t>	Positive </a:t>
            </a:r>
            <a:r>
              <a:rPr lang="en-US" dirty="0" smtClean="0">
                <a:sym typeface="Wingdings" pitchFamily="2" charset="2"/>
              </a:rPr>
              <a:t> above drive</a:t>
            </a:r>
          </a:p>
          <a:p>
            <a:pPr lvl="1">
              <a:buNone/>
            </a:pPr>
            <a:r>
              <a:rPr lang="en-US" dirty="0" smtClean="0">
                <a:sym typeface="Wingdings" pitchFamily="2" charset="2"/>
              </a:rPr>
              <a:t>	Negative  below drive (penetration)</a:t>
            </a:r>
            <a:endParaRPr lang="en-US" dirty="0" smtClean="0"/>
          </a:p>
          <a:p>
            <a:pPr lvl="1"/>
            <a:endParaRPr lang="en-US" dirty="0" smtClean="0"/>
          </a:p>
        </p:txBody>
      </p:sp>
      <p:pic>
        <p:nvPicPr>
          <p:cNvPr id="13315" name="Picture 3"/>
          <p:cNvPicPr>
            <a:picLocks noChangeAspect="1" noChangeArrowheads="1"/>
          </p:cNvPicPr>
          <p:nvPr/>
        </p:nvPicPr>
        <p:blipFill>
          <a:blip r:embed="rId3" cstate="print"/>
          <a:srcRect/>
          <a:stretch>
            <a:fillRect/>
          </a:stretch>
        </p:blipFill>
        <p:spPr bwMode="auto">
          <a:xfrm>
            <a:off x="5410200" y="2362200"/>
            <a:ext cx="3067050" cy="4038600"/>
          </a:xfrm>
          <a:prstGeom prst="rect">
            <a:avLst/>
          </a:prstGeom>
          <a:noFill/>
          <a:ln w="9525">
            <a:noFill/>
            <a:miter lim="800000"/>
            <a:headEnd/>
            <a:tailEnd/>
          </a:ln>
        </p:spPr>
      </p:pic>
      <p:sp>
        <p:nvSpPr>
          <p:cNvPr id="10" name="TextBox 9"/>
          <p:cNvSpPr txBox="1"/>
          <p:nvPr/>
        </p:nvSpPr>
        <p:spPr>
          <a:xfrm>
            <a:off x="6781800" y="4038600"/>
            <a:ext cx="1905000" cy="338554"/>
          </a:xfrm>
          <a:prstGeom prst="rect">
            <a:avLst/>
          </a:prstGeom>
          <a:noFill/>
        </p:spPr>
        <p:txBody>
          <a:bodyPr wrap="square" rtlCol="0">
            <a:spAutoFit/>
          </a:bodyPr>
          <a:lstStyle/>
          <a:p>
            <a:pPr algn="ctr"/>
            <a:r>
              <a:rPr lang="en-US" sz="1600" dirty="0" smtClean="0"/>
              <a:t>Start Delta Z</a:t>
            </a:r>
            <a:endParaRPr lang="en-US" sz="1600" dirty="0"/>
          </a:p>
        </p:txBody>
      </p:sp>
      <p:sp>
        <p:nvSpPr>
          <p:cNvPr id="11" name="TextBox 10"/>
          <p:cNvSpPr txBox="1"/>
          <p:nvPr/>
        </p:nvSpPr>
        <p:spPr>
          <a:xfrm>
            <a:off x="5181600" y="4953000"/>
            <a:ext cx="1905000" cy="338554"/>
          </a:xfrm>
          <a:prstGeom prst="rect">
            <a:avLst/>
          </a:prstGeom>
          <a:noFill/>
        </p:spPr>
        <p:txBody>
          <a:bodyPr wrap="square" rtlCol="0">
            <a:spAutoFit/>
          </a:bodyPr>
          <a:lstStyle/>
          <a:p>
            <a:pPr algn="ctr"/>
            <a:r>
              <a:rPr lang="en-US" sz="1600" dirty="0" smtClean="0"/>
              <a:t>End Delta Z</a:t>
            </a:r>
            <a:endParaRPr lang="en-US" sz="1600" dirty="0"/>
          </a:p>
        </p:txBody>
      </p:sp>
      <p:sp>
        <p:nvSpPr>
          <p:cNvPr id="12" name="TextBox 11"/>
          <p:cNvSpPr txBox="1"/>
          <p:nvPr/>
        </p:nvSpPr>
        <p:spPr>
          <a:xfrm>
            <a:off x="7467600" y="5105400"/>
            <a:ext cx="1905000" cy="584775"/>
          </a:xfrm>
          <a:prstGeom prst="rect">
            <a:avLst/>
          </a:prstGeom>
          <a:noFill/>
        </p:spPr>
        <p:txBody>
          <a:bodyPr wrap="square" rtlCol="0">
            <a:spAutoFit/>
          </a:bodyPr>
          <a:lstStyle/>
          <a:p>
            <a:pPr algn="ctr"/>
            <a:r>
              <a:rPr lang="en-US" sz="1600" dirty="0" smtClean="0"/>
              <a:t>Incremental </a:t>
            </a:r>
          </a:p>
          <a:p>
            <a:pPr algn="ctr"/>
            <a:r>
              <a:rPr lang="en-US" sz="1600" dirty="0" smtClean="0"/>
              <a:t>Depth</a:t>
            </a:r>
            <a:endParaRPr lang="en-US" sz="1600" dirty="0"/>
          </a:p>
        </p:txBody>
      </p:sp>
      <p:pic>
        <p:nvPicPr>
          <p:cNvPr id="8" name="Picture 7" descr="Link1.png">
            <a:hlinkClick r:id="rId4" action="ppaction://hlinkfile"/>
          </p:cNvPr>
          <p:cNvPicPr>
            <a:picLocks noChangeAspect="1"/>
          </p:cNvPicPr>
          <p:nvPr/>
        </p:nvPicPr>
        <p:blipFill>
          <a:blip r:embed="rId5" cstate="print"/>
          <a:stretch>
            <a:fillRect/>
          </a:stretch>
        </p:blipFill>
        <p:spPr>
          <a:xfrm>
            <a:off x="457200" y="5979786"/>
            <a:ext cx="800100" cy="8001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Contouring: Passes Definition</a:t>
            </a:r>
            <a:endParaRPr lang="en-US" dirty="0"/>
          </a:p>
        </p:txBody>
      </p:sp>
      <p:sp>
        <p:nvSpPr>
          <p:cNvPr id="3" name="Content Placeholder 2"/>
          <p:cNvSpPr>
            <a:spLocks noGrp="1"/>
          </p:cNvSpPr>
          <p:nvPr>
            <p:ph idx="1"/>
          </p:nvPr>
        </p:nvSpPr>
        <p:spPr/>
        <p:txBody>
          <a:bodyPr/>
          <a:lstStyle/>
          <a:p>
            <a:r>
              <a:rPr lang="en-US" dirty="0" smtClean="0"/>
              <a:t>Lateral Passes</a:t>
            </a:r>
          </a:p>
          <a:p>
            <a:pPr lvl="1"/>
            <a:r>
              <a:rPr lang="en-US" dirty="0" smtClean="0"/>
              <a:t>Drive Profile Offset: Offset final pass</a:t>
            </a:r>
          </a:p>
          <a:p>
            <a:pPr lvl="1"/>
            <a:r>
              <a:rPr lang="en-US" dirty="0" smtClean="0"/>
              <a:t>Maximum Lateral Offset: Offset first pass</a:t>
            </a:r>
          </a:p>
          <a:p>
            <a:pPr lvl="1"/>
            <a:r>
              <a:rPr lang="en-US" dirty="0" smtClean="0"/>
              <a:t>Lateral Pass Increment: Increment between 2 passes</a:t>
            </a:r>
          </a:p>
          <a:p>
            <a:pPr lvl="1">
              <a:buNone/>
            </a:pPr>
            <a:endParaRPr lang="en-US" dirty="0" smtClean="0"/>
          </a:p>
        </p:txBody>
      </p:sp>
      <p:pic>
        <p:nvPicPr>
          <p:cNvPr id="99330" name="Picture 2"/>
          <p:cNvPicPr>
            <a:picLocks noChangeAspect="1" noChangeArrowheads="1"/>
          </p:cNvPicPr>
          <p:nvPr/>
        </p:nvPicPr>
        <p:blipFill>
          <a:blip r:embed="rId3" cstate="print"/>
          <a:srcRect/>
          <a:stretch>
            <a:fillRect/>
          </a:stretch>
        </p:blipFill>
        <p:spPr bwMode="auto">
          <a:xfrm>
            <a:off x="3276600" y="3530348"/>
            <a:ext cx="3276600" cy="3053849"/>
          </a:xfrm>
          <a:prstGeom prst="rect">
            <a:avLst/>
          </a:prstGeom>
          <a:noFill/>
          <a:ln w="9525">
            <a:noFill/>
            <a:miter lim="800000"/>
            <a:headEnd/>
            <a:tailEnd/>
          </a:ln>
        </p:spPr>
      </p:pic>
      <p:sp>
        <p:nvSpPr>
          <p:cNvPr id="9" name="TextBox 8"/>
          <p:cNvSpPr txBox="1"/>
          <p:nvPr/>
        </p:nvSpPr>
        <p:spPr>
          <a:xfrm>
            <a:off x="2743200" y="4191000"/>
            <a:ext cx="1905000" cy="338554"/>
          </a:xfrm>
          <a:prstGeom prst="rect">
            <a:avLst/>
          </a:prstGeom>
          <a:noFill/>
        </p:spPr>
        <p:txBody>
          <a:bodyPr wrap="square" rtlCol="0">
            <a:spAutoFit/>
          </a:bodyPr>
          <a:lstStyle/>
          <a:p>
            <a:r>
              <a:rPr lang="en-US" sz="1600" dirty="0" smtClean="0"/>
              <a:t>Drive Profile Offset</a:t>
            </a:r>
            <a:endParaRPr lang="en-US" sz="1600" dirty="0"/>
          </a:p>
        </p:txBody>
      </p:sp>
      <p:sp>
        <p:nvSpPr>
          <p:cNvPr id="10" name="TextBox 9"/>
          <p:cNvSpPr txBox="1"/>
          <p:nvPr/>
        </p:nvSpPr>
        <p:spPr>
          <a:xfrm>
            <a:off x="5410200" y="4237166"/>
            <a:ext cx="1600200" cy="584775"/>
          </a:xfrm>
          <a:prstGeom prst="rect">
            <a:avLst/>
          </a:prstGeom>
          <a:noFill/>
        </p:spPr>
        <p:txBody>
          <a:bodyPr wrap="square" rtlCol="0">
            <a:spAutoFit/>
          </a:bodyPr>
          <a:lstStyle/>
          <a:p>
            <a:pPr algn="ctr"/>
            <a:r>
              <a:rPr lang="en-US" sz="1600" dirty="0" smtClean="0"/>
              <a:t>Maximum Lateral Offset</a:t>
            </a:r>
            <a:endParaRPr lang="en-US" sz="1600" dirty="0"/>
          </a:p>
        </p:txBody>
      </p:sp>
      <p:sp>
        <p:nvSpPr>
          <p:cNvPr id="11" name="TextBox 10"/>
          <p:cNvSpPr txBox="1"/>
          <p:nvPr/>
        </p:nvSpPr>
        <p:spPr>
          <a:xfrm>
            <a:off x="5105400" y="5435025"/>
            <a:ext cx="1600200" cy="584775"/>
          </a:xfrm>
          <a:prstGeom prst="rect">
            <a:avLst/>
          </a:prstGeom>
          <a:noFill/>
        </p:spPr>
        <p:txBody>
          <a:bodyPr wrap="square" rtlCol="0">
            <a:spAutoFit/>
          </a:bodyPr>
          <a:lstStyle/>
          <a:p>
            <a:pPr algn="ctr"/>
            <a:r>
              <a:rPr lang="en-US" sz="1600" dirty="0" smtClean="0"/>
              <a:t>Lateral Pass Increment</a:t>
            </a:r>
            <a:endParaRPr lang="en-US" sz="1600" dirty="0"/>
          </a:p>
        </p:txBody>
      </p:sp>
      <p:pic>
        <p:nvPicPr>
          <p:cNvPr id="8" name="Picture 7" descr="Link1.png">
            <a:hlinkClick r:id="rId4" action="ppaction://hlinkfile"/>
          </p:cNvPr>
          <p:cNvPicPr>
            <a:picLocks noChangeAspect="1"/>
          </p:cNvPicPr>
          <p:nvPr/>
        </p:nvPicPr>
        <p:blipFill>
          <a:blip r:embed="rId5" cstate="print"/>
          <a:stretch>
            <a:fillRect/>
          </a:stretch>
        </p:blipFill>
        <p:spPr>
          <a:xfrm>
            <a:off x="457200" y="5979786"/>
            <a:ext cx="800100" cy="8001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Contouring: Tool Orientation</a:t>
            </a:r>
            <a:endParaRPr lang="en-US" dirty="0"/>
          </a:p>
        </p:txBody>
      </p:sp>
      <p:sp>
        <p:nvSpPr>
          <p:cNvPr id="3" name="Content Placeholder 2"/>
          <p:cNvSpPr>
            <a:spLocks noGrp="1"/>
          </p:cNvSpPr>
          <p:nvPr>
            <p:ph idx="1"/>
          </p:nvPr>
        </p:nvSpPr>
        <p:spPr/>
        <p:txBody>
          <a:bodyPr/>
          <a:lstStyle/>
          <a:p>
            <a:r>
              <a:rPr lang="en-US" dirty="0" smtClean="0"/>
              <a:t>In-Line Cross Angles</a:t>
            </a:r>
          </a:p>
          <a:p>
            <a:endParaRPr lang="en-US" dirty="0" smtClean="0"/>
          </a:p>
          <a:p>
            <a:endParaRPr lang="en-US" dirty="0" smtClean="0"/>
          </a:p>
          <a:p>
            <a:endParaRPr lang="en-US" dirty="0" smtClean="0"/>
          </a:p>
          <a:p>
            <a:r>
              <a:rPr lang="en-US" dirty="0" smtClean="0"/>
              <a:t>Angle Limitation   </a:t>
            </a:r>
          </a:p>
          <a:p>
            <a:pPr lvl="1"/>
            <a:endParaRPr lang="en-US" dirty="0" smtClean="0"/>
          </a:p>
          <a:p>
            <a:pPr lvl="1"/>
            <a:endParaRPr lang="en-US" dirty="0" smtClean="0"/>
          </a:p>
          <a:p>
            <a:pPr lvl="1"/>
            <a:endParaRPr lang="en-US" dirty="0" smtClean="0"/>
          </a:p>
          <a:p>
            <a:r>
              <a:rPr lang="en-US" dirty="0" smtClean="0"/>
              <a:t>Prevent Cut with Tool Center</a:t>
            </a:r>
          </a:p>
          <a:p>
            <a:pPr lvl="1"/>
            <a:r>
              <a:rPr lang="en-US" dirty="0" smtClean="0"/>
              <a:t>Only if Limitation=Fixed angle with</a:t>
            </a:r>
          </a:p>
          <a:p>
            <a:pPr lvl="1">
              <a:buNone/>
            </a:pPr>
            <a:endParaRPr lang="en-US" dirty="0" smtClean="0"/>
          </a:p>
          <a:p>
            <a:pPr lvl="1"/>
            <a:endParaRPr lang="en-US" dirty="0" smtClean="0"/>
          </a:p>
        </p:txBody>
      </p:sp>
      <p:pic>
        <p:nvPicPr>
          <p:cNvPr id="6" name="Picture 5" descr="OrientationLimits_FixedAngleWith.bmp"/>
          <p:cNvPicPr>
            <a:picLocks noChangeAspect="1"/>
          </p:cNvPicPr>
          <p:nvPr/>
        </p:nvPicPr>
        <p:blipFill>
          <a:blip r:embed="rId3" cstate="print"/>
          <a:stretch>
            <a:fillRect/>
          </a:stretch>
        </p:blipFill>
        <p:spPr>
          <a:xfrm>
            <a:off x="6705600" y="3657600"/>
            <a:ext cx="914400" cy="914400"/>
          </a:xfrm>
          <a:prstGeom prst="rect">
            <a:avLst/>
          </a:prstGeom>
        </p:spPr>
      </p:pic>
      <p:pic>
        <p:nvPicPr>
          <p:cNvPr id="7" name="Picture 6" descr="OrientationLimits_LimitAngleWith.bmp"/>
          <p:cNvPicPr>
            <a:picLocks noChangeAspect="1"/>
          </p:cNvPicPr>
          <p:nvPr/>
        </p:nvPicPr>
        <p:blipFill>
          <a:blip r:embed="rId4" cstate="print"/>
          <a:stretch>
            <a:fillRect/>
          </a:stretch>
        </p:blipFill>
        <p:spPr>
          <a:xfrm>
            <a:off x="5715000" y="3657600"/>
            <a:ext cx="914400" cy="914400"/>
          </a:xfrm>
          <a:prstGeom prst="rect">
            <a:avLst/>
          </a:prstGeom>
        </p:spPr>
      </p:pic>
      <p:pic>
        <p:nvPicPr>
          <p:cNvPr id="8" name="Picture 7" descr="OrientationLimits_NoLimits.bmp"/>
          <p:cNvPicPr>
            <a:picLocks noChangeAspect="1"/>
          </p:cNvPicPr>
          <p:nvPr/>
        </p:nvPicPr>
        <p:blipFill>
          <a:blip r:embed="rId5" cstate="print"/>
          <a:stretch>
            <a:fillRect/>
          </a:stretch>
        </p:blipFill>
        <p:spPr>
          <a:xfrm>
            <a:off x="4724400" y="3657600"/>
            <a:ext cx="914400" cy="914400"/>
          </a:xfrm>
          <a:prstGeom prst="rect">
            <a:avLst/>
          </a:prstGeom>
        </p:spPr>
      </p:pic>
      <p:pic>
        <p:nvPicPr>
          <p:cNvPr id="9" name="Picture 2"/>
          <p:cNvPicPr>
            <a:picLocks noChangeAspect="1" noChangeArrowheads="1"/>
          </p:cNvPicPr>
          <p:nvPr/>
        </p:nvPicPr>
        <p:blipFill>
          <a:blip r:embed="rId6" cstate="print"/>
          <a:srcRect/>
          <a:stretch>
            <a:fillRect/>
          </a:stretch>
        </p:blipFill>
        <p:spPr bwMode="auto">
          <a:xfrm>
            <a:off x="4724400" y="1905000"/>
            <a:ext cx="2895600" cy="1436407"/>
          </a:xfrm>
          <a:prstGeom prst="rect">
            <a:avLst/>
          </a:prstGeom>
          <a:noFill/>
          <a:ln w="9525">
            <a:noFill/>
            <a:miter lim="800000"/>
            <a:headEnd/>
            <a:tailEnd/>
          </a:ln>
        </p:spPr>
      </p:pic>
      <p:pic>
        <p:nvPicPr>
          <p:cNvPr id="10" name="Picture 9" descr="No.bmp"/>
          <p:cNvPicPr>
            <a:picLocks noChangeAspect="1"/>
          </p:cNvPicPr>
          <p:nvPr/>
        </p:nvPicPr>
        <p:blipFill>
          <a:blip r:embed="rId7" cstate="print"/>
          <a:stretch>
            <a:fillRect/>
          </a:stretch>
        </p:blipFill>
        <p:spPr>
          <a:xfrm>
            <a:off x="5641200" y="5029200"/>
            <a:ext cx="914400" cy="914400"/>
          </a:xfrm>
          <a:prstGeom prst="rect">
            <a:avLst/>
          </a:prstGeom>
        </p:spPr>
      </p:pic>
      <p:pic>
        <p:nvPicPr>
          <p:cNvPr id="11" name="Picture 10" descr="Yes.bmp"/>
          <p:cNvPicPr>
            <a:picLocks noChangeAspect="1"/>
          </p:cNvPicPr>
          <p:nvPr/>
        </p:nvPicPr>
        <p:blipFill>
          <a:blip r:embed="rId8" cstate="print"/>
          <a:stretch>
            <a:fillRect/>
          </a:stretch>
        </p:blipFill>
        <p:spPr>
          <a:xfrm>
            <a:off x="6629400" y="5029200"/>
            <a:ext cx="914400" cy="914400"/>
          </a:xfrm>
          <a:prstGeom prst="rect">
            <a:avLst/>
          </a:prstGeom>
        </p:spPr>
      </p:pic>
      <p:pic>
        <p:nvPicPr>
          <p:cNvPr id="12" name="Picture 11" descr="Link1.png">
            <a:hlinkClick r:id="rId9" action="ppaction://hlinkfile"/>
          </p:cNvPr>
          <p:cNvPicPr>
            <a:picLocks noChangeAspect="1"/>
          </p:cNvPicPr>
          <p:nvPr/>
        </p:nvPicPr>
        <p:blipFill>
          <a:blip r:embed="rId10" cstate="print"/>
          <a:stretch>
            <a:fillRect/>
          </a:stretch>
        </p:blipFill>
        <p:spPr>
          <a:xfrm>
            <a:off x="457200" y="5979786"/>
            <a:ext cx="800100" cy="8001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Composite: Passes Definition</a:t>
            </a:r>
            <a:endParaRPr lang="en-US" dirty="0"/>
          </a:p>
        </p:txBody>
      </p:sp>
      <p:sp>
        <p:nvSpPr>
          <p:cNvPr id="3" name="Content Placeholder 2"/>
          <p:cNvSpPr>
            <a:spLocks noGrp="1"/>
          </p:cNvSpPr>
          <p:nvPr>
            <p:ph idx="1"/>
          </p:nvPr>
        </p:nvSpPr>
        <p:spPr/>
        <p:txBody>
          <a:bodyPr/>
          <a:lstStyle/>
          <a:p>
            <a:r>
              <a:rPr lang="en-US" dirty="0" smtClean="0"/>
              <a:t>Tangent Pass Extension</a:t>
            </a:r>
          </a:p>
          <a:p>
            <a:pPr lvl="1"/>
            <a:r>
              <a:rPr lang="en-US" dirty="0" smtClean="0"/>
              <a:t>Finish and Rough passes</a:t>
            </a:r>
          </a:p>
          <a:p>
            <a:endParaRPr lang="en-US" dirty="0" smtClean="0"/>
          </a:p>
          <a:p>
            <a:endParaRPr lang="en-US" dirty="0" smtClean="0"/>
          </a:p>
          <a:p>
            <a:endParaRPr lang="en-US" dirty="0" smtClean="0"/>
          </a:p>
          <a:p>
            <a:endParaRPr lang="en-US" dirty="0" smtClean="0"/>
          </a:p>
          <a:p>
            <a:r>
              <a:rPr lang="en-US" dirty="0" smtClean="0"/>
              <a:t>Remove Final Incomplete Passes</a:t>
            </a:r>
          </a:p>
          <a:p>
            <a:pPr lvl="1"/>
            <a:r>
              <a:rPr lang="en-US" dirty="0" smtClean="0"/>
              <a:t>Stop passes on first interruption</a:t>
            </a:r>
          </a:p>
          <a:p>
            <a:endParaRPr lang="en-US" dirty="0" smtClean="0"/>
          </a:p>
          <a:p>
            <a:endParaRPr lang="en-US" dirty="0" smtClean="0"/>
          </a:p>
        </p:txBody>
      </p:sp>
      <p:pic>
        <p:nvPicPr>
          <p:cNvPr id="11266" name="Picture 2"/>
          <p:cNvPicPr>
            <a:picLocks noChangeAspect="1" noChangeArrowheads="1"/>
          </p:cNvPicPr>
          <p:nvPr/>
        </p:nvPicPr>
        <p:blipFill>
          <a:blip r:embed="rId3" cstate="print"/>
          <a:srcRect/>
          <a:stretch>
            <a:fillRect/>
          </a:stretch>
        </p:blipFill>
        <p:spPr bwMode="auto">
          <a:xfrm>
            <a:off x="5715000" y="1752600"/>
            <a:ext cx="2501182" cy="2293144"/>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5906394" y="4169733"/>
            <a:ext cx="2209800" cy="2303249"/>
          </a:xfrm>
          <a:prstGeom prst="rect">
            <a:avLst/>
          </a:prstGeom>
          <a:noFill/>
          <a:ln w="9525">
            <a:noFill/>
            <a:miter lim="800000"/>
            <a:headEnd/>
            <a:tailEnd/>
          </a:ln>
        </p:spPr>
      </p:pic>
      <p:pic>
        <p:nvPicPr>
          <p:cNvPr id="6" name="Picture 5" descr="Link2.png">
            <a:hlinkClick r:id="rId5" action="ppaction://hlinkfile"/>
          </p:cNvPr>
          <p:cNvPicPr>
            <a:picLocks noChangeAspect="1"/>
          </p:cNvPicPr>
          <p:nvPr/>
        </p:nvPicPr>
        <p:blipFill>
          <a:blip r:embed="rId6" cstate="print"/>
          <a:stretch>
            <a:fillRect/>
          </a:stretch>
        </p:blipFill>
        <p:spPr>
          <a:xfrm>
            <a:off x="1371600" y="5979462"/>
            <a:ext cx="800424" cy="800424"/>
          </a:xfrm>
          <a:prstGeom prst="rect">
            <a:avLst/>
          </a:prstGeom>
        </p:spPr>
      </p:pic>
      <p:pic>
        <p:nvPicPr>
          <p:cNvPr id="7" name="Picture 6" descr="Link1.png">
            <a:hlinkClick r:id="rId7" action="ppaction://hlinkfile"/>
          </p:cNvPr>
          <p:cNvPicPr>
            <a:picLocks noChangeAspect="1"/>
          </p:cNvPicPr>
          <p:nvPr/>
        </p:nvPicPr>
        <p:blipFill>
          <a:blip r:embed="rId8" cstate="print"/>
          <a:stretch>
            <a:fillRect/>
          </a:stretch>
        </p:blipFill>
        <p:spPr>
          <a:xfrm>
            <a:off x="457200" y="5979786"/>
            <a:ext cx="800100" cy="8001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Composite: Tool Orientation</a:t>
            </a:r>
            <a:endParaRPr lang="en-US" dirty="0"/>
          </a:p>
        </p:txBody>
      </p:sp>
      <p:sp>
        <p:nvSpPr>
          <p:cNvPr id="3" name="Content Placeholder 2"/>
          <p:cNvSpPr>
            <a:spLocks noGrp="1"/>
          </p:cNvSpPr>
          <p:nvPr>
            <p:ph idx="1"/>
          </p:nvPr>
        </p:nvSpPr>
        <p:spPr/>
        <p:txBody>
          <a:bodyPr/>
          <a:lstStyle/>
          <a:p>
            <a:r>
              <a:rPr lang="en-US" b="1" dirty="0" smtClean="0"/>
              <a:t>Normal to model</a:t>
            </a:r>
          </a:p>
          <a:p>
            <a:pPr lvl="1"/>
            <a:r>
              <a:rPr lang="en-US" dirty="0" smtClean="0"/>
              <a:t>Available with all patterns</a:t>
            </a:r>
          </a:p>
          <a:p>
            <a:pPr lvl="1"/>
            <a:endParaRPr lang="en-US" dirty="0" smtClean="0"/>
          </a:p>
          <a:p>
            <a:r>
              <a:rPr lang="en-US" b="1" dirty="0" smtClean="0"/>
              <a:t>Normal to Drive </a:t>
            </a:r>
            <a:r>
              <a:rPr lang="en-US" dirty="0" smtClean="0"/>
              <a:t>(2010 behavior)</a:t>
            </a:r>
          </a:p>
          <a:p>
            <a:pPr lvl="1"/>
            <a:r>
              <a:rPr lang="en-US" dirty="0" smtClean="0"/>
              <a:t>Available with all pattern with a Drive Surface</a:t>
            </a:r>
          </a:p>
          <a:p>
            <a:pPr>
              <a:buNone/>
            </a:pPr>
            <a:endParaRPr lang="en-US" dirty="0" smtClean="0"/>
          </a:p>
          <a:p>
            <a:pPr marL="0" indent="0">
              <a:buNone/>
            </a:pPr>
            <a:r>
              <a:rPr lang="en-US" dirty="0" smtClean="0"/>
              <a:t>When cutting using knitted surface as drive, use </a:t>
            </a:r>
            <a:r>
              <a:rPr lang="en-US" b="1" dirty="0" smtClean="0"/>
              <a:t>Normal to Model </a:t>
            </a:r>
            <a:r>
              <a:rPr lang="en-US" dirty="0" smtClean="0"/>
              <a:t>for better stability.</a:t>
            </a:r>
            <a:endParaRPr lang="en-US" b="1" dirty="0" smtClean="0"/>
          </a:p>
          <a:p>
            <a:pPr lvl="1"/>
            <a:endParaRPr lang="en-US" dirty="0" smtClean="0"/>
          </a:p>
        </p:txBody>
      </p:sp>
      <p:pic>
        <p:nvPicPr>
          <p:cNvPr id="6" name="Picture 5" descr="OrientationStrategy_NormalToDrive.bmp"/>
          <p:cNvPicPr>
            <a:picLocks noChangeAspect="1"/>
          </p:cNvPicPr>
          <p:nvPr/>
        </p:nvPicPr>
        <p:blipFill>
          <a:blip r:embed="rId3" cstate="print"/>
          <a:stretch>
            <a:fillRect/>
          </a:stretch>
        </p:blipFill>
        <p:spPr>
          <a:xfrm>
            <a:off x="7467600" y="3200400"/>
            <a:ext cx="914400" cy="914400"/>
          </a:xfrm>
          <a:prstGeom prst="rect">
            <a:avLst/>
          </a:prstGeom>
        </p:spPr>
      </p:pic>
      <p:pic>
        <p:nvPicPr>
          <p:cNvPr id="7" name="Picture 6" descr="OrientationStrategy_NormalToModel.bmp"/>
          <p:cNvPicPr>
            <a:picLocks noChangeAspect="1"/>
          </p:cNvPicPr>
          <p:nvPr/>
        </p:nvPicPr>
        <p:blipFill>
          <a:blip r:embed="rId4" cstate="print"/>
          <a:stretch>
            <a:fillRect/>
          </a:stretch>
        </p:blipFill>
        <p:spPr>
          <a:xfrm>
            <a:off x="7467600" y="2103438"/>
            <a:ext cx="914400" cy="914400"/>
          </a:xfrm>
          <a:prstGeom prst="rect">
            <a:avLst/>
          </a:prstGeom>
        </p:spPr>
      </p:pic>
      <p:pic>
        <p:nvPicPr>
          <p:cNvPr id="10242" name="Picture 2"/>
          <p:cNvPicPr>
            <a:picLocks noChangeAspect="1" noChangeArrowheads="1"/>
          </p:cNvPicPr>
          <p:nvPr/>
        </p:nvPicPr>
        <p:blipFill>
          <a:blip r:embed="rId5" cstate="print"/>
          <a:srcRect/>
          <a:stretch>
            <a:fillRect/>
          </a:stretch>
        </p:blipFill>
        <p:spPr bwMode="auto">
          <a:xfrm>
            <a:off x="4543425" y="4572000"/>
            <a:ext cx="2299302" cy="1918225"/>
          </a:xfrm>
          <a:prstGeom prst="rect">
            <a:avLst/>
          </a:prstGeom>
          <a:noFill/>
          <a:ln w="9525">
            <a:noFill/>
            <a:miter lim="800000"/>
            <a:headEnd/>
            <a:tailEnd/>
          </a:ln>
        </p:spPr>
      </p:pic>
      <p:pic>
        <p:nvPicPr>
          <p:cNvPr id="10243" name="Picture 3"/>
          <p:cNvPicPr>
            <a:picLocks noChangeAspect="1" noChangeArrowheads="1"/>
          </p:cNvPicPr>
          <p:nvPr/>
        </p:nvPicPr>
        <p:blipFill>
          <a:blip r:embed="rId6" cstate="print"/>
          <a:srcRect/>
          <a:stretch>
            <a:fillRect/>
          </a:stretch>
        </p:blipFill>
        <p:spPr bwMode="auto">
          <a:xfrm>
            <a:off x="2286000" y="4616301"/>
            <a:ext cx="2257425" cy="1842025"/>
          </a:xfrm>
          <a:prstGeom prst="rect">
            <a:avLst/>
          </a:prstGeom>
          <a:noFill/>
          <a:ln w="9525">
            <a:noFill/>
            <a:miter lim="800000"/>
            <a:headEnd/>
            <a:tailEnd/>
          </a:ln>
        </p:spPr>
      </p:pic>
      <p:pic>
        <p:nvPicPr>
          <p:cNvPr id="8" name="Picture 7" descr="Link1.png">
            <a:hlinkClick r:id="rId7" action="ppaction://hlinkfile"/>
          </p:cNvPr>
          <p:cNvPicPr>
            <a:picLocks noChangeAspect="1"/>
          </p:cNvPicPr>
          <p:nvPr/>
        </p:nvPicPr>
        <p:blipFill>
          <a:blip r:embed="rId8" cstate="print"/>
          <a:stretch>
            <a:fillRect/>
          </a:stretch>
        </p:blipFill>
        <p:spPr>
          <a:xfrm>
            <a:off x="457200" y="5979786"/>
            <a:ext cx="800100" cy="8001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Composite: Tool Orientation</a:t>
            </a:r>
            <a:endParaRPr lang="en-US" dirty="0"/>
          </a:p>
        </p:txBody>
      </p:sp>
      <p:sp>
        <p:nvSpPr>
          <p:cNvPr id="3" name="Content Placeholder 2"/>
          <p:cNvSpPr>
            <a:spLocks noGrp="1"/>
          </p:cNvSpPr>
          <p:nvPr>
            <p:ph idx="1"/>
          </p:nvPr>
        </p:nvSpPr>
        <p:spPr/>
        <p:txBody>
          <a:bodyPr/>
          <a:lstStyle/>
          <a:p>
            <a:r>
              <a:rPr lang="en-US" dirty="0" smtClean="0"/>
              <a:t>Prevent Cut with Tool Center</a:t>
            </a:r>
          </a:p>
          <a:p>
            <a:pPr lvl="1"/>
            <a:r>
              <a:rPr lang="en-US" dirty="0" smtClean="0"/>
              <a:t>Only if Limitation=Fixed angle with</a:t>
            </a:r>
          </a:p>
        </p:txBody>
      </p:sp>
      <p:pic>
        <p:nvPicPr>
          <p:cNvPr id="4" name="Picture 3" descr="No.bmp"/>
          <p:cNvPicPr>
            <a:picLocks noChangeAspect="1"/>
          </p:cNvPicPr>
          <p:nvPr/>
        </p:nvPicPr>
        <p:blipFill>
          <a:blip r:embed="rId3" cstate="print"/>
          <a:stretch>
            <a:fillRect/>
          </a:stretch>
        </p:blipFill>
        <p:spPr>
          <a:xfrm>
            <a:off x="6324600" y="1905000"/>
            <a:ext cx="914400" cy="914400"/>
          </a:xfrm>
          <a:prstGeom prst="rect">
            <a:avLst/>
          </a:prstGeom>
        </p:spPr>
      </p:pic>
      <p:pic>
        <p:nvPicPr>
          <p:cNvPr id="5" name="Picture 4" descr="Yes.bmp"/>
          <p:cNvPicPr>
            <a:picLocks noChangeAspect="1"/>
          </p:cNvPicPr>
          <p:nvPr/>
        </p:nvPicPr>
        <p:blipFill>
          <a:blip r:embed="rId4" cstate="print"/>
          <a:stretch>
            <a:fillRect/>
          </a:stretch>
        </p:blipFill>
        <p:spPr>
          <a:xfrm>
            <a:off x="7312800" y="1905000"/>
            <a:ext cx="914400" cy="914400"/>
          </a:xfrm>
          <a:prstGeom prst="rect">
            <a:avLst/>
          </a:prstGeom>
        </p:spPr>
      </p:pic>
      <p:pic>
        <p:nvPicPr>
          <p:cNvPr id="100355" name="Picture 3"/>
          <p:cNvPicPr>
            <a:picLocks noChangeAspect="1" noChangeArrowheads="1"/>
          </p:cNvPicPr>
          <p:nvPr/>
        </p:nvPicPr>
        <p:blipFill>
          <a:blip r:embed="rId5" cstate="print"/>
          <a:srcRect/>
          <a:stretch>
            <a:fillRect/>
          </a:stretch>
        </p:blipFill>
        <p:spPr bwMode="auto">
          <a:xfrm>
            <a:off x="1752600" y="3276600"/>
            <a:ext cx="3216433" cy="3060226"/>
          </a:xfrm>
          <a:prstGeom prst="rect">
            <a:avLst/>
          </a:prstGeom>
          <a:noFill/>
          <a:ln w="9525">
            <a:noFill/>
            <a:miter lim="800000"/>
            <a:headEnd/>
            <a:tailEnd/>
          </a:ln>
        </p:spPr>
      </p:pic>
      <p:sp>
        <p:nvSpPr>
          <p:cNvPr id="8" name="TextBox 7"/>
          <p:cNvSpPr txBox="1"/>
          <p:nvPr/>
        </p:nvSpPr>
        <p:spPr>
          <a:xfrm>
            <a:off x="5257800" y="3810000"/>
            <a:ext cx="3200400" cy="2308324"/>
          </a:xfrm>
          <a:prstGeom prst="rect">
            <a:avLst/>
          </a:prstGeom>
          <a:noFill/>
        </p:spPr>
        <p:txBody>
          <a:bodyPr wrap="square" rtlCol="0">
            <a:spAutoFit/>
          </a:bodyPr>
          <a:lstStyle/>
          <a:p>
            <a:pPr algn="l"/>
            <a:r>
              <a:rPr lang="en-US" sz="1600" dirty="0" smtClean="0"/>
              <a:t>Forces the system to move contact point outside a minimum diameter.</a:t>
            </a:r>
          </a:p>
          <a:p>
            <a:pPr algn="l"/>
            <a:endParaRPr lang="en-US" sz="1600" dirty="0" smtClean="0"/>
          </a:p>
          <a:p>
            <a:pPr algn="l"/>
            <a:r>
              <a:rPr lang="en-US" sz="1600" dirty="0" smtClean="0">
                <a:sym typeface="Wingdings" pitchFamily="2" charset="2"/>
              </a:rPr>
              <a:t> </a:t>
            </a:r>
            <a:r>
              <a:rPr lang="en-US" sz="1600" dirty="0" smtClean="0"/>
              <a:t>Y-axis shift so tool contact point with part is not inside a diameter equal to 75% the tool diameter.</a:t>
            </a:r>
          </a:p>
          <a:p>
            <a:pPr algn="l"/>
            <a:endParaRPr lang="en-US" sz="1600" dirty="0"/>
          </a:p>
        </p:txBody>
      </p:sp>
      <p:pic>
        <p:nvPicPr>
          <p:cNvPr id="9" name="Picture 8" descr="Link1.png">
            <a:hlinkClick r:id="rId6" action="ppaction://hlinkfile"/>
          </p:cNvPr>
          <p:cNvPicPr>
            <a:picLocks noChangeAspect="1"/>
          </p:cNvPicPr>
          <p:nvPr/>
        </p:nvPicPr>
        <p:blipFill>
          <a:blip r:embed="rId7" cstate="print"/>
          <a:stretch>
            <a:fillRect/>
          </a:stretch>
        </p:blipFill>
        <p:spPr>
          <a:xfrm>
            <a:off x="457200" y="5979786"/>
            <a:ext cx="800100" cy="8001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Composite: Tool Orientation</a:t>
            </a:r>
            <a:endParaRPr lang="en-US" dirty="0"/>
          </a:p>
        </p:txBody>
      </p:sp>
      <p:sp>
        <p:nvSpPr>
          <p:cNvPr id="3" name="Content Placeholder 2"/>
          <p:cNvSpPr>
            <a:spLocks noGrp="1"/>
          </p:cNvSpPr>
          <p:nvPr>
            <p:ph idx="1"/>
          </p:nvPr>
        </p:nvSpPr>
        <p:spPr/>
        <p:txBody>
          <a:bodyPr/>
          <a:lstStyle/>
          <a:p>
            <a:r>
              <a:rPr lang="en-US" dirty="0" smtClean="0"/>
              <a:t>Orientation from Curve</a:t>
            </a:r>
          </a:p>
          <a:p>
            <a:pPr lvl="1"/>
            <a:r>
              <a:rPr lang="en-US" dirty="0" smtClean="0"/>
              <a:t>Toward Profile </a:t>
            </a:r>
          </a:p>
          <a:p>
            <a:pPr lvl="1">
              <a:buNone/>
            </a:pPr>
            <a:r>
              <a:rPr lang="en-US" dirty="0" smtClean="0"/>
              <a:t>	</a:t>
            </a:r>
          </a:p>
          <a:p>
            <a:pPr lvl="1">
              <a:buNone/>
            </a:pPr>
            <a:r>
              <a:rPr lang="en-US" dirty="0" smtClean="0"/>
              <a:t>		NO</a:t>
            </a:r>
          </a:p>
          <a:p>
            <a:pPr lvl="1">
              <a:buNone/>
            </a:pPr>
            <a:endParaRPr lang="en-US" dirty="0" smtClean="0"/>
          </a:p>
          <a:p>
            <a:pPr lvl="1">
              <a:buNone/>
            </a:pPr>
            <a:r>
              <a:rPr lang="en-US" dirty="0" smtClean="0"/>
              <a:t>		YES </a:t>
            </a:r>
          </a:p>
          <a:p>
            <a:pPr lvl="1">
              <a:buNone/>
            </a:pPr>
            <a:r>
              <a:rPr lang="en-US" dirty="0" smtClean="0"/>
              <a:t>	</a:t>
            </a:r>
          </a:p>
          <a:p>
            <a:pPr lvl="1">
              <a:buNone/>
            </a:pPr>
            <a:r>
              <a:rPr lang="en-US" dirty="0" smtClean="0"/>
              <a:t>	Allow orientation curve below </a:t>
            </a:r>
          </a:p>
          <a:p>
            <a:pPr lvl="1">
              <a:buNone/>
            </a:pPr>
            <a:r>
              <a:rPr lang="en-US" dirty="0" smtClean="0"/>
              <a:t>	the tool.</a:t>
            </a:r>
          </a:p>
          <a:p>
            <a:pPr lvl="1">
              <a:buNone/>
            </a:pPr>
            <a:endParaRPr lang="en-US" dirty="0" smtClean="0"/>
          </a:p>
          <a:p>
            <a:pPr lvl="1">
              <a:buNone/>
            </a:pPr>
            <a:r>
              <a:rPr lang="en-US" dirty="0" smtClean="0"/>
              <a:t>	</a:t>
            </a:r>
          </a:p>
        </p:txBody>
      </p:sp>
      <p:pic>
        <p:nvPicPr>
          <p:cNvPr id="9" name="Picture 8" descr="Link1.png">
            <a:hlinkClick r:id="rId3" action="ppaction://hlinkfile"/>
          </p:cNvPr>
          <p:cNvPicPr>
            <a:picLocks noChangeAspect="1"/>
          </p:cNvPicPr>
          <p:nvPr/>
        </p:nvPicPr>
        <p:blipFill>
          <a:blip r:embed="rId4" cstate="print"/>
          <a:stretch>
            <a:fillRect/>
          </a:stretch>
        </p:blipFill>
        <p:spPr>
          <a:xfrm>
            <a:off x="457200" y="5979786"/>
            <a:ext cx="800100" cy="800100"/>
          </a:xfrm>
          <a:prstGeom prst="rect">
            <a:avLst/>
          </a:prstGeom>
        </p:spPr>
      </p:pic>
      <p:pic>
        <p:nvPicPr>
          <p:cNvPr id="143362" name="Picture 2"/>
          <p:cNvPicPr>
            <a:picLocks noChangeAspect="1" noChangeArrowheads="1"/>
          </p:cNvPicPr>
          <p:nvPr/>
        </p:nvPicPr>
        <p:blipFill>
          <a:blip r:embed="rId5" cstate="print"/>
          <a:srcRect/>
          <a:stretch>
            <a:fillRect/>
          </a:stretch>
        </p:blipFill>
        <p:spPr bwMode="auto">
          <a:xfrm>
            <a:off x="5105400" y="3124200"/>
            <a:ext cx="3429000" cy="3238188"/>
          </a:xfrm>
          <a:prstGeom prst="rect">
            <a:avLst/>
          </a:prstGeom>
          <a:noFill/>
          <a:ln w="9525">
            <a:noFill/>
            <a:miter lim="800000"/>
            <a:headEnd/>
            <a:tailEnd/>
          </a:ln>
        </p:spPr>
      </p:pic>
      <p:pic>
        <p:nvPicPr>
          <p:cNvPr id="143364" name="Picture 4"/>
          <p:cNvPicPr>
            <a:picLocks noChangeAspect="1" noChangeArrowheads="1"/>
          </p:cNvPicPr>
          <p:nvPr/>
        </p:nvPicPr>
        <p:blipFill>
          <a:blip r:embed="rId6" cstate="print"/>
          <a:srcRect/>
          <a:stretch>
            <a:fillRect/>
          </a:stretch>
        </p:blipFill>
        <p:spPr bwMode="auto">
          <a:xfrm>
            <a:off x="1600200" y="2819400"/>
            <a:ext cx="731520" cy="731520"/>
          </a:xfrm>
          <a:prstGeom prst="rect">
            <a:avLst/>
          </a:prstGeom>
          <a:noFill/>
          <a:ln w="9525">
            <a:noFill/>
            <a:miter lim="800000"/>
            <a:headEnd/>
            <a:tailEnd/>
          </a:ln>
        </p:spPr>
      </p:pic>
      <p:pic>
        <p:nvPicPr>
          <p:cNvPr id="143365" name="Picture 5"/>
          <p:cNvPicPr>
            <a:picLocks noChangeAspect="1" noChangeArrowheads="1"/>
          </p:cNvPicPr>
          <p:nvPr/>
        </p:nvPicPr>
        <p:blipFill>
          <a:blip r:embed="rId7" cstate="print"/>
          <a:srcRect/>
          <a:stretch>
            <a:fillRect/>
          </a:stretch>
        </p:blipFill>
        <p:spPr bwMode="auto">
          <a:xfrm>
            <a:off x="1600200" y="3581400"/>
            <a:ext cx="731520" cy="731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Composite </a:t>
            </a:r>
            <a:r>
              <a:rPr lang="en-US" dirty="0" err="1" smtClean="0"/>
              <a:t>Autotilt</a:t>
            </a:r>
            <a:endParaRPr lang="en-US" dirty="0"/>
          </a:p>
        </p:txBody>
      </p:sp>
      <p:sp>
        <p:nvSpPr>
          <p:cNvPr id="3" name="Content Placeholder 2"/>
          <p:cNvSpPr>
            <a:spLocks noGrp="1"/>
          </p:cNvSpPr>
          <p:nvPr>
            <p:ph idx="1"/>
          </p:nvPr>
        </p:nvSpPr>
        <p:spPr/>
        <p:txBody>
          <a:bodyPr/>
          <a:lstStyle/>
          <a:p>
            <a:r>
              <a:rPr lang="en-US" dirty="0" smtClean="0"/>
              <a:t>Enable Smoothing:</a:t>
            </a:r>
          </a:p>
          <a:p>
            <a:pPr lvl="1"/>
            <a:r>
              <a:rPr lang="en-US" dirty="0" smtClean="0"/>
              <a:t>Smooth out the rotation of the tool along a pass</a:t>
            </a:r>
          </a:p>
          <a:p>
            <a:pPr lvl="1"/>
            <a:r>
              <a:rPr lang="en-US" dirty="0" smtClean="0"/>
              <a:t>Smoothing distance: Distance to distribute the rotation.</a:t>
            </a:r>
          </a:p>
          <a:p>
            <a:pPr lvl="1"/>
            <a:r>
              <a:rPr lang="en-US" dirty="0" smtClean="0"/>
              <a:t>Smoothing distance = 0  </a:t>
            </a:r>
            <a:r>
              <a:rPr lang="en-US" dirty="0" smtClean="0">
                <a:sym typeface="Wingdings" pitchFamily="2" charset="2"/>
              </a:rPr>
              <a:t>  Maximum distribution along the pass</a:t>
            </a:r>
            <a:endParaRPr lang="en-US" dirty="0" smtClean="0"/>
          </a:p>
        </p:txBody>
      </p:sp>
      <p:pic>
        <p:nvPicPr>
          <p:cNvPr id="9217" name="Picture 1"/>
          <p:cNvPicPr>
            <a:picLocks noChangeAspect="1" noChangeArrowheads="1"/>
          </p:cNvPicPr>
          <p:nvPr/>
        </p:nvPicPr>
        <p:blipFill>
          <a:blip r:embed="rId3" cstate="print"/>
          <a:srcRect/>
          <a:stretch>
            <a:fillRect/>
          </a:stretch>
        </p:blipFill>
        <p:spPr bwMode="auto">
          <a:xfrm>
            <a:off x="5076825" y="4158977"/>
            <a:ext cx="2019805" cy="2065194"/>
          </a:xfrm>
          <a:prstGeom prst="rect">
            <a:avLst/>
          </a:prstGeom>
          <a:noFill/>
          <a:ln w="9525">
            <a:noFill/>
            <a:miter lim="800000"/>
            <a:headEnd/>
            <a:tailEnd/>
          </a:ln>
        </p:spPr>
      </p:pic>
      <p:pic>
        <p:nvPicPr>
          <p:cNvPr id="9218" name="Picture 2"/>
          <p:cNvPicPr>
            <a:picLocks noChangeAspect="1" noChangeArrowheads="1"/>
          </p:cNvPicPr>
          <p:nvPr/>
        </p:nvPicPr>
        <p:blipFill>
          <a:blip r:embed="rId4" cstate="print"/>
          <a:srcRect/>
          <a:stretch>
            <a:fillRect/>
          </a:stretch>
        </p:blipFill>
        <p:spPr bwMode="auto">
          <a:xfrm>
            <a:off x="2819400" y="3485709"/>
            <a:ext cx="2065194" cy="2738462"/>
          </a:xfrm>
          <a:prstGeom prst="rect">
            <a:avLst/>
          </a:prstGeom>
          <a:noFill/>
          <a:ln w="9525">
            <a:noFill/>
            <a:miter lim="800000"/>
            <a:headEnd/>
            <a:tailEnd/>
          </a:ln>
        </p:spPr>
      </p:pic>
      <p:sp>
        <p:nvSpPr>
          <p:cNvPr id="6" name="TextBox 5"/>
          <p:cNvSpPr txBox="1"/>
          <p:nvPr/>
        </p:nvSpPr>
        <p:spPr>
          <a:xfrm>
            <a:off x="5166807" y="6172200"/>
            <a:ext cx="2072193" cy="338554"/>
          </a:xfrm>
          <a:prstGeom prst="rect">
            <a:avLst/>
          </a:prstGeom>
          <a:noFill/>
        </p:spPr>
        <p:txBody>
          <a:bodyPr wrap="square" rtlCol="0">
            <a:spAutoFit/>
          </a:bodyPr>
          <a:lstStyle/>
          <a:p>
            <a:r>
              <a:rPr lang="en-US" sz="1600" dirty="0" smtClean="0">
                <a:solidFill>
                  <a:srgbClr val="FF0000"/>
                </a:solidFill>
              </a:rPr>
              <a:t>Smoothing Distance</a:t>
            </a:r>
            <a:endParaRPr lang="en-US" sz="1600" dirty="0">
              <a:solidFill>
                <a:srgbClr val="FF0000"/>
              </a:solidFill>
            </a:endParaRPr>
          </a:p>
        </p:txBody>
      </p:sp>
      <p:sp>
        <p:nvSpPr>
          <p:cNvPr id="7" name="TextBox 6"/>
          <p:cNvSpPr txBox="1"/>
          <p:nvPr/>
        </p:nvSpPr>
        <p:spPr>
          <a:xfrm>
            <a:off x="975807" y="4419600"/>
            <a:ext cx="2072193" cy="338554"/>
          </a:xfrm>
          <a:prstGeom prst="rect">
            <a:avLst/>
          </a:prstGeom>
          <a:noFill/>
        </p:spPr>
        <p:txBody>
          <a:bodyPr wrap="square" rtlCol="0">
            <a:spAutoFit/>
          </a:bodyPr>
          <a:lstStyle/>
          <a:p>
            <a:pPr algn="ctr"/>
            <a:r>
              <a:rPr lang="en-US" sz="1600" dirty="0" smtClean="0"/>
              <a:t>No Smoothing</a:t>
            </a:r>
            <a:endParaRPr lang="en-US" sz="1600" dirty="0"/>
          </a:p>
        </p:txBody>
      </p:sp>
      <p:sp>
        <p:nvSpPr>
          <p:cNvPr id="8" name="TextBox 7"/>
          <p:cNvSpPr txBox="1"/>
          <p:nvPr/>
        </p:nvSpPr>
        <p:spPr>
          <a:xfrm>
            <a:off x="6705600" y="4343400"/>
            <a:ext cx="2072193" cy="338554"/>
          </a:xfrm>
          <a:prstGeom prst="rect">
            <a:avLst/>
          </a:prstGeom>
          <a:noFill/>
        </p:spPr>
        <p:txBody>
          <a:bodyPr wrap="square" rtlCol="0">
            <a:spAutoFit/>
          </a:bodyPr>
          <a:lstStyle/>
          <a:p>
            <a:pPr algn="ctr"/>
            <a:r>
              <a:rPr lang="en-US" sz="1600" dirty="0" smtClean="0"/>
              <a:t>Smoothing</a:t>
            </a:r>
            <a:endParaRPr lang="en-US" sz="1600" dirty="0"/>
          </a:p>
        </p:txBody>
      </p:sp>
      <p:pic>
        <p:nvPicPr>
          <p:cNvPr id="9" name="Picture 8" descr="Link1.png">
            <a:hlinkClick r:id="rId5" action="ppaction://hlinkfile"/>
          </p:cNvPr>
          <p:cNvPicPr>
            <a:picLocks noChangeAspect="1"/>
          </p:cNvPicPr>
          <p:nvPr/>
        </p:nvPicPr>
        <p:blipFill>
          <a:blip r:embed="rId6" cstate="print"/>
          <a:stretch>
            <a:fillRect/>
          </a:stretch>
        </p:blipFill>
        <p:spPr>
          <a:xfrm>
            <a:off x="457200" y="5979786"/>
            <a:ext cx="800100" cy="8001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IGES Stitching</a:t>
            </a:r>
            <a:endParaRPr lang="en-US" dirty="0"/>
          </a:p>
        </p:txBody>
      </p:sp>
      <p:sp>
        <p:nvSpPr>
          <p:cNvPr id="3" name="Content Placeholder 2"/>
          <p:cNvSpPr>
            <a:spLocks noGrp="1"/>
          </p:cNvSpPr>
          <p:nvPr>
            <p:ph idx="1"/>
          </p:nvPr>
        </p:nvSpPr>
        <p:spPr/>
        <p:txBody>
          <a:bodyPr/>
          <a:lstStyle/>
          <a:p>
            <a:r>
              <a:rPr lang="en-US" dirty="0" smtClean="0"/>
              <a:t>Create sheet solid body or closed solid body</a:t>
            </a:r>
            <a:br>
              <a:rPr lang="en-US" dirty="0" smtClean="0"/>
            </a:br>
            <a:endParaRPr lang="en-US" dirty="0" smtClean="0"/>
          </a:p>
          <a:p>
            <a:r>
              <a:rPr lang="en-US" dirty="0" smtClean="0"/>
              <a:t>Advantages of cutting solids:</a:t>
            </a:r>
          </a:p>
          <a:p>
            <a:pPr lvl="1"/>
            <a:r>
              <a:rPr lang="en-US" dirty="0" smtClean="0"/>
              <a:t>Connected faces</a:t>
            </a:r>
          </a:p>
          <a:p>
            <a:pPr lvl="1"/>
            <a:r>
              <a:rPr lang="en-US" dirty="0" smtClean="0"/>
              <a:t>Single orientation for the whole body</a:t>
            </a:r>
          </a:p>
          <a:p>
            <a:pPr lvl="1"/>
            <a:r>
              <a:rPr lang="en-US" dirty="0" smtClean="0"/>
              <a:t>Knitted surface</a:t>
            </a:r>
          </a:p>
          <a:p>
            <a:pPr lvl="1"/>
            <a:r>
              <a:rPr lang="en-US" dirty="0" smtClean="0"/>
              <a:t>Selection with propagation</a:t>
            </a:r>
          </a:p>
          <a:p>
            <a:endParaRPr lang="en-US" dirty="0" smtClean="0"/>
          </a:p>
        </p:txBody>
      </p:sp>
      <p:pic>
        <p:nvPicPr>
          <p:cNvPr id="195586" name="Picture 2"/>
          <p:cNvPicPr>
            <a:picLocks noChangeAspect="1" noChangeArrowheads="1"/>
          </p:cNvPicPr>
          <p:nvPr/>
        </p:nvPicPr>
        <p:blipFill>
          <a:blip r:embed="rId3" cstate="print"/>
          <a:srcRect/>
          <a:stretch>
            <a:fillRect/>
          </a:stretch>
        </p:blipFill>
        <p:spPr bwMode="auto">
          <a:xfrm>
            <a:off x="6324600" y="1981200"/>
            <a:ext cx="2114550" cy="2125230"/>
          </a:xfrm>
          <a:prstGeom prst="rect">
            <a:avLst/>
          </a:prstGeom>
          <a:noFill/>
          <a:ln w="9525">
            <a:noFill/>
            <a:miter lim="800000"/>
            <a:headEnd/>
            <a:tailEnd/>
          </a:ln>
        </p:spPr>
      </p:pic>
      <p:pic>
        <p:nvPicPr>
          <p:cNvPr id="195587" name="Picture 3"/>
          <p:cNvPicPr>
            <a:picLocks noChangeAspect="1" noChangeArrowheads="1"/>
          </p:cNvPicPr>
          <p:nvPr/>
        </p:nvPicPr>
        <p:blipFill>
          <a:blip r:embed="rId4" cstate="print"/>
          <a:srcRect/>
          <a:stretch>
            <a:fillRect/>
          </a:stretch>
        </p:blipFill>
        <p:spPr bwMode="auto">
          <a:xfrm>
            <a:off x="4667250" y="4419600"/>
            <a:ext cx="3771900" cy="1763713"/>
          </a:xfrm>
          <a:prstGeom prst="rect">
            <a:avLst/>
          </a:prstGeom>
          <a:noFill/>
          <a:ln w="9525">
            <a:noFill/>
            <a:miter lim="800000"/>
            <a:headEnd/>
            <a:tailEnd/>
          </a:ln>
        </p:spPr>
      </p:pic>
      <p:pic>
        <p:nvPicPr>
          <p:cNvPr id="23" name="Picture 22" descr="Link2.png">
            <a:hlinkClick r:id="rId5" action="ppaction://hlinkfile"/>
          </p:cNvPr>
          <p:cNvPicPr>
            <a:picLocks noChangeAspect="1"/>
          </p:cNvPicPr>
          <p:nvPr/>
        </p:nvPicPr>
        <p:blipFill>
          <a:blip r:embed="rId6" cstate="print"/>
          <a:stretch>
            <a:fillRect/>
          </a:stretch>
        </p:blipFill>
        <p:spPr>
          <a:xfrm>
            <a:off x="1371600" y="5979624"/>
            <a:ext cx="800424" cy="800424"/>
          </a:xfrm>
          <a:prstGeom prst="rect">
            <a:avLst/>
          </a:prstGeom>
        </p:spPr>
      </p:pic>
      <p:pic>
        <p:nvPicPr>
          <p:cNvPr id="24" name="Picture 23" descr="Link1.png">
            <a:hlinkClick r:id="rId7" action="ppaction://hlinkfile"/>
          </p:cNvPr>
          <p:cNvPicPr>
            <a:picLocks noChangeAspect="1"/>
          </p:cNvPicPr>
          <p:nvPr/>
        </p:nvPicPr>
        <p:blipFill>
          <a:blip r:embed="rId8" cstate="print"/>
          <a:stretch>
            <a:fillRect/>
          </a:stretch>
        </p:blipFill>
        <p:spPr>
          <a:xfrm>
            <a:off x="457200" y="5979948"/>
            <a:ext cx="800100" cy="8001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Composite </a:t>
            </a:r>
            <a:r>
              <a:rPr lang="en-US" dirty="0" err="1" smtClean="0"/>
              <a:t>Autotilt</a:t>
            </a:r>
            <a:endParaRPr lang="en-US" dirty="0"/>
          </a:p>
        </p:txBody>
      </p:sp>
      <p:sp>
        <p:nvSpPr>
          <p:cNvPr id="3" name="Content Placeholder 2"/>
          <p:cNvSpPr>
            <a:spLocks noGrp="1"/>
          </p:cNvSpPr>
          <p:nvPr>
            <p:ph idx="1"/>
          </p:nvPr>
        </p:nvSpPr>
        <p:spPr/>
        <p:txBody>
          <a:bodyPr/>
          <a:lstStyle/>
          <a:p>
            <a:r>
              <a:rPr lang="en-US" dirty="0" smtClean="0"/>
              <a:t>Reminder: 	</a:t>
            </a:r>
          </a:p>
          <a:p>
            <a:pPr lvl="1"/>
            <a:r>
              <a:rPr lang="en-US" dirty="0" smtClean="0"/>
              <a:t>Tool tilts if SHANK starts colliding.</a:t>
            </a:r>
          </a:p>
          <a:p>
            <a:pPr lvl="1"/>
            <a:r>
              <a:rPr lang="en-US" dirty="0" smtClean="0"/>
              <a:t>Cutter collision because of bad orientation strategy won’t force tool rotation.</a:t>
            </a:r>
          </a:p>
        </p:txBody>
      </p:sp>
      <p:pic>
        <p:nvPicPr>
          <p:cNvPr id="101378" name="Picture 2"/>
          <p:cNvPicPr>
            <a:picLocks noChangeAspect="1" noChangeArrowheads="1"/>
          </p:cNvPicPr>
          <p:nvPr/>
        </p:nvPicPr>
        <p:blipFill>
          <a:blip r:embed="rId3" cstate="print"/>
          <a:srcRect/>
          <a:stretch>
            <a:fillRect/>
          </a:stretch>
        </p:blipFill>
        <p:spPr bwMode="auto">
          <a:xfrm>
            <a:off x="4953000" y="3336584"/>
            <a:ext cx="3124200" cy="3012411"/>
          </a:xfrm>
          <a:prstGeom prst="rect">
            <a:avLst/>
          </a:prstGeom>
          <a:noFill/>
          <a:ln w="9525">
            <a:noFill/>
            <a:miter lim="800000"/>
            <a:headEnd/>
            <a:tailEnd/>
          </a:ln>
        </p:spPr>
      </p:pic>
      <p:pic>
        <p:nvPicPr>
          <p:cNvPr id="5" name="Picture 4" descr="Link1.png">
            <a:hlinkClick r:id="rId4" action="ppaction://hlinkfile"/>
          </p:cNvPr>
          <p:cNvPicPr>
            <a:picLocks noChangeAspect="1"/>
          </p:cNvPicPr>
          <p:nvPr/>
        </p:nvPicPr>
        <p:blipFill>
          <a:blip r:embed="rId5" cstate="print"/>
          <a:stretch>
            <a:fillRect/>
          </a:stretch>
        </p:blipFill>
        <p:spPr>
          <a:xfrm>
            <a:off x="457200" y="5979786"/>
            <a:ext cx="800100" cy="8001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Impeller: FreeForm Feature</a:t>
            </a:r>
            <a:endParaRPr lang="en-US" dirty="0"/>
          </a:p>
        </p:txBody>
      </p:sp>
      <p:sp>
        <p:nvSpPr>
          <p:cNvPr id="3" name="Content Placeholder 2"/>
          <p:cNvSpPr>
            <a:spLocks noGrp="1"/>
          </p:cNvSpPr>
          <p:nvPr>
            <p:ph idx="1"/>
          </p:nvPr>
        </p:nvSpPr>
        <p:spPr/>
        <p:txBody>
          <a:bodyPr/>
          <a:lstStyle/>
          <a:p>
            <a:pPr>
              <a:buNone/>
            </a:pPr>
            <a:r>
              <a:rPr lang="en-US" dirty="0" smtClean="0"/>
              <a:t>FFF creation:</a:t>
            </a:r>
          </a:p>
          <a:p>
            <a:endParaRPr lang="en-US" dirty="0" smtClean="0"/>
          </a:p>
          <a:p>
            <a:r>
              <a:rPr lang="en-US" dirty="0" smtClean="0"/>
              <a:t>PART:  	Hub + Fillet connecting hub to blade (floor) </a:t>
            </a:r>
          </a:p>
          <a:p>
            <a:endParaRPr lang="en-US" dirty="0" smtClean="0"/>
          </a:p>
          <a:p>
            <a:r>
              <a:rPr lang="en-US" dirty="0" smtClean="0"/>
              <a:t>CHECK:	Everything else </a:t>
            </a:r>
          </a:p>
          <a:p>
            <a:endParaRPr lang="en-US" dirty="0" smtClean="0"/>
          </a:p>
          <a:p>
            <a:pPr>
              <a:buNone/>
            </a:pPr>
            <a:endParaRPr lang="en-US" dirty="0" smtClean="0"/>
          </a:p>
          <a:p>
            <a:pPr>
              <a:buNone/>
            </a:pPr>
            <a:r>
              <a:rPr lang="en-US" dirty="0" smtClean="0"/>
              <a:t>DON’T set blade </a:t>
            </a:r>
          </a:p>
          <a:p>
            <a:pPr>
              <a:buNone/>
            </a:pPr>
            <a:r>
              <a:rPr lang="en-US" dirty="0" smtClean="0"/>
              <a:t>surfaces as part else passes may </a:t>
            </a:r>
          </a:p>
          <a:p>
            <a:pPr>
              <a:buNone/>
            </a:pPr>
            <a:r>
              <a:rPr lang="en-US" dirty="0" smtClean="0"/>
              <a:t>climb on blades !!</a:t>
            </a:r>
          </a:p>
          <a:p>
            <a:endParaRPr lang="en-US" dirty="0" smtClean="0"/>
          </a:p>
        </p:txBody>
      </p:sp>
      <p:pic>
        <p:nvPicPr>
          <p:cNvPr id="6145" name="Picture 1"/>
          <p:cNvPicPr>
            <a:picLocks noChangeAspect="1" noChangeArrowheads="1"/>
          </p:cNvPicPr>
          <p:nvPr/>
        </p:nvPicPr>
        <p:blipFill>
          <a:blip r:embed="rId3" cstate="print"/>
          <a:srcRect/>
          <a:stretch>
            <a:fillRect/>
          </a:stretch>
        </p:blipFill>
        <p:spPr bwMode="auto">
          <a:xfrm>
            <a:off x="4648200" y="3648014"/>
            <a:ext cx="3867150" cy="2632156"/>
          </a:xfrm>
          <a:prstGeom prst="rect">
            <a:avLst/>
          </a:prstGeom>
          <a:noFill/>
          <a:ln w="9525">
            <a:noFill/>
            <a:miter lim="800000"/>
            <a:headEnd/>
            <a:tailEnd/>
          </a:ln>
        </p:spPr>
      </p:pic>
      <p:pic>
        <p:nvPicPr>
          <p:cNvPr id="5" name="Picture 4" descr="Link1.png">
            <a:hlinkClick r:id="rId4" action="ppaction://hlinkfile"/>
          </p:cNvPr>
          <p:cNvPicPr>
            <a:picLocks noChangeAspect="1"/>
          </p:cNvPicPr>
          <p:nvPr/>
        </p:nvPicPr>
        <p:blipFill>
          <a:blip r:embed="rId5" cstate="print"/>
          <a:stretch>
            <a:fillRect/>
          </a:stretch>
        </p:blipFill>
        <p:spPr>
          <a:xfrm>
            <a:off x="457200" y="5979786"/>
            <a:ext cx="800100" cy="80010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124200" y="3839480"/>
            <a:ext cx="3743325" cy="2789920"/>
            <a:chOff x="3124200" y="3962400"/>
            <a:chExt cx="3743325" cy="2789920"/>
          </a:xfrm>
        </p:grpSpPr>
        <p:pic>
          <p:nvPicPr>
            <p:cNvPr id="109570" name="Picture 2"/>
            <p:cNvPicPr>
              <a:picLocks noChangeAspect="1" noChangeArrowheads="1"/>
            </p:cNvPicPr>
            <p:nvPr/>
          </p:nvPicPr>
          <p:blipFill>
            <a:blip r:embed="rId3" cstate="print"/>
            <a:srcRect/>
            <a:stretch>
              <a:fillRect/>
            </a:stretch>
          </p:blipFill>
          <p:spPr bwMode="auto">
            <a:xfrm>
              <a:off x="3124200" y="3962400"/>
              <a:ext cx="3743325" cy="2669768"/>
            </a:xfrm>
            <a:prstGeom prst="rect">
              <a:avLst/>
            </a:prstGeom>
            <a:noFill/>
            <a:ln w="9525">
              <a:noFill/>
              <a:miter lim="800000"/>
              <a:headEnd/>
              <a:tailEnd/>
            </a:ln>
          </p:spPr>
        </p:pic>
        <p:sp>
          <p:nvSpPr>
            <p:cNvPr id="7" name="TextBox 6"/>
            <p:cNvSpPr txBox="1"/>
            <p:nvPr/>
          </p:nvSpPr>
          <p:spPr>
            <a:xfrm rot="15999800">
              <a:off x="3033617" y="5471203"/>
              <a:ext cx="1465041" cy="307777"/>
            </a:xfrm>
            <a:prstGeom prst="rect">
              <a:avLst/>
            </a:prstGeom>
            <a:noFill/>
          </p:spPr>
          <p:txBody>
            <a:bodyPr wrap="square" rtlCol="0">
              <a:spAutoFit/>
            </a:bodyPr>
            <a:lstStyle/>
            <a:p>
              <a:r>
                <a:rPr lang="en-US" sz="1400" dirty="0" smtClean="0"/>
                <a:t>Upper profile</a:t>
              </a:r>
              <a:endParaRPr lang="en-US" sz="1400" dirty="0"/>
            </a:p>
          </p:txBody>
        </p:sp>
        <p:sp>
          <p:nvSpPr>
            <p:cNvPr id="8" name="TextBox 7"/>
            <p:cNvSpPr txBox="1"/>
            <p:nvPr/>
          </p:nvSpPr>
          <p:spPr>
            <a:xfrm rot="16969797">
              <a:off x="3787068" y="5865911"/>
              <a:ext cx="1465041" cy="307777"/>
            </a:xfrm>
            <a:prstGeom prst="rect">
              <a:avLst/>
            </a:prstGeom>
            <a:noFill/>
          </p:spPr>
          <p:txBody>
            <a:bodyPr wrap="square" rtlCol="0">
              <a:spAutoFit/>
            </a:bodyPr>
            <a:lstStyle/>
            <a:p>
              <a:r>
                <a:rPr lang="en-US" sz="1400" dirty="0" smtClean="0"/>
                <a:t>Lower profile</a:t>
              </a:r>
              <a:endParaRPr lang="en-US" sz="1400" dirty="0"/>
            </a:p>
          </p:txBody>
        </p:sp>
      </p:grpSp>
      <p:sp>
        <p:nvSpPr>
          <p:cNvPr id="2" name="Title 1"/>
          <p:cNvSpPr>
            <a:spLocks noGrp="1"/>
          </p:cNvSpPr>
          <p:nvPr>
            <p:ph type="title"/>
          </p:nvPr>
        </p:nvSpPr>
        <p:spPr/>
        <p:txBody>
          <a:bodyPr/>
          <a:lstStyle/>
          <a:p>
            <a:r>
              <a:rPr lang="en-US" dirty="0" smtClean="0"/>
              <a:t>Impeller: Ruled Features</a:t>
            </a:r>
            <a:endParaRPr lang="en-US" dirty="0"/>
          </a:p>
        </p:txBody>
      </p:sp>
      <p:sp>
        <p:nvSpPr>
          <p:cNvPr id="3" name="Content Placeholder 2"/>
          <p:cNvSpPr>
            <a:spLocks noGrp="1"/>
          </p:cNvSpPr>
          <p:nvPr>
            <p:ph idx="1"/>
          </p:nvPr>
        </p:nvSpPr>
        <p:spPr/>
        <p:txBody>
          <a:bodyPr/>
          <a:lstStyle/>
          <a:p>
            <a:pPr>
              <a:buNone/>
            </a:pPr>
            <a:r>
              <a:rPr lang="en-US" dirty="0" smtClean="0"/>
              <a:t>Reminder:</a:t>
            </a:r>
          </a:p>
          <a:p>
            <a:r>
              <a:rPr lang="en-US" dirty="0" smtClean="0"/>
              <a:t>Make sure to respect top/bottom profile orientation</a:t>
            </a:r>
          </a:p>
          <a:p>
            <a:r>
              <a:rPr lang="en-US" dirty="0" smtClean="0"/>
              <a:t>Ruled feature should have SAME orientation</a:t>
            </a:r>
          </a:p>
          <a:p>
            <a:r>
              <a:rPr lang="en-US" dirty="0" smtClean="0"/>
              <a:t>Orientation MUST follow the direction of the impeller axis:</a:t>
            </a:r>
          </a:p>
          <a:p>
            <a:pPr lvl="1"/>
            <a:r>
              <a:rPr lang="en-US" dirty="0" smtClean="0"/>
              <a:t>If Axis = Z-axis, starts from lowest Z side to highest Z side</a:t>
            </a:r>
          </a:p>
          <a:p>
            <a:pPr lvl="1">
              <a:buNone/>
            </a:pPr>
            <a:r>
              <a:rPr lang="en-US" dirty="0" smtClean="0"/>
              <a:t>  </a:t>
            </a:r>
          </a:p>
        </p:txBody>
      </p:sp>
      <p:pic>
        <p:nvPicPr>
          <p:cNvPr id="5" name="Picture 4" descr="Link1.png">
            <a:hlinkClick r:id="rId4" action="ppaction://hlinkfile"/>
          </p:cNvPr>
          <p:cNvPicPr>
            <a:picLocks noChangeAspect="1"/>
          </p:cNvPicPr>
          <p:nvPr/>
        </p:nvPicPr>
        <p:blipFill>
          <a:blip r:embed="rId5" cstate="print"/>
          <a:stretch>
            <a:fillRect/>
          </a:stretch>
        </p:blipFill>
        <p:spPr>
          <a:xfrm>
            <a:off x="457200" y="5979786"/>
            <a:ext cx="800100" cy="8001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Impeller: Passes Definition</a:t>
            </a:r>
            <a:endParaRPr lang="en-US" dirty="0"/>
          </a:p>
        </p:txBody>
      </p:sp>
      <p:sp>
        <p:nvSpPr>
          <p:cNvPr id="3" name="Content Placeholder 2"/>
          <p:cNvSpPr>
            <a:spLocks noGrp="1"/>
          </p:cNvSpPr>
          <p:nvPr>
            <p:ph idx="1"/>
          </p:nvPr>
        </p:nvSpPr>
        <p:spPr/>
        <p:txBody>
          <a:bodyPr/>
          <a:lstStyle/>
          <a:p>
            <a:r>
              <a:rPr lang="en-US" dirty="0" smtClean="0"/>
              <a:t>Tangent Pass Extension: </a:t>
            </a:r>
          </a:p>
          <a:p>
            <a:pPr lvl="1"/>
            <a:r>
              <a:rPr lang="en-US" dirty="0" smtClean="0"/>
              <a:t>Extension IN and OUT</a:t>
            </a:r>
          </a:p>
          <a:p>
            <a:pPr lvl="1"/>
            <a:r>
              <a:rPr lang="en-US" dirty="0" smtClean="0"/>
              <a:t>Rough and finish passes</a:t>
            </a:r>
          </a:p>
          <a:p>
            <a:pPr lvl="1"/>
            <a:r>
              <a:rPr lang="en-US" dirty="0" smtClean="0"/>
              <a:t>Rough passes: Risk of collision if tool doesn’t start outside of material after extension. </a:t>
            </a:r>
          </a:p>
        </p:txBody>
      </p:sp>
      <p:pic>
        <p:nvPicPr>
          <p:cNvPr id="5121" name="Picture 1"/>
          <p:cNvPicPr>
            <a:picLocks noChangeAspect="1" noChangeArrowheads="1"/>
          </p:cNvPicPr>
          <p:nvPr/>
        </p:nvPicPr>
        <p:blipFill>
          <a:blip r:embed="rId3" cstate="print"/>
          <a:srcRect/>
          <a:stretch>
            <a:fillRect/>
          </a:stretch>
        </p:blipFill>
        <p:spPr bwMode="auto">
          <a:xfrm>
            <a:off x="5029200" y="3581400"/>
            <a:ext cx="3505200" cy="2847081"/>
          </a:xfrm>
          <a:prstGeom prst="rect">
            <a:avLst/>
          </a:prstGeom>
          <a:noFill/>
          <a:ln w="9525">
            <a:noFill/>
            <a:miter lim="800000"/>
            <a:headEnd/>
            <a:tailEnd/>
          </a:ln>
        </p:spPr>
      </p:pic>
      <p:pic>
        <p:nvPicPr>
          <p:cNvPr id="5" name="Picture 4" descr="Link1.png">
            <a:hlinkClick r:id="rId4" action="ppaction://hlinkfile"/>
          </p:cNvPr>
          <p:cNvPicPr>
            <a:picLocks noChangeAspect="1"/>
          </p:cNvPicPr>
          <p:nvPr/>
        </p:nvPicPr>
        <p:blipFill>
          <a:blip r:embed="rId5" cstate="print"/>
          <a:stretch>
            <a:fillRect/>
          </a:stretch>
        </p:blipFill>
        <p:spPr>
          <a:xfrm>
            <a:off x="457200" y="5979786"/>
            <a:ext cx="800100" cy="8001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Impeller: Tapered Tool</a:t>
            </a:r>
            <a:endParaRPr lang="en-US" dirty="0"/>
          </a:p>
        </p:txBody>
      </p:sp>
      <p:sp>
        <p:nvSpPr>
          <p:cNvPr id="3" name="Content Placeholder 2"/>
          <p:cNvSpPr>
            <a:spLocks noGrp="1"/>
          </p:cNvSpPr>
          <p:nvPr>
            <p:ph idx="1"/>
          </p:nvPr>
        </p:nvSpPr>
        <p:spPr/>
        <p:txBody>
          <a:bodyPr/>
          <a:lstStyle/>
          <a:p>
            <a:r>
              <a:rPr lang="en-US" dirty="0" smtClean="0"/>
              <a:t>Tapered Tool:</a:t>
            </a:r>
          </a:p>
          <a:p>
            <a:pPr lvl="1"/>
            <a:r>
              <a:rPr lang="en-US" dirty="0" smtClean="0"/>
              <a:t>Rough and Finish</a:t>
            </a:r>
          </a:p>
          <a:p>
            <a:pPr lvl="1"/>
            <a:r>
              <a:rPr lang="en-US" dirty="0" smtClean="0"/>
              <a:t>Spherical tool end: </a:t>
            </a:r>
          </a:p>
          <a:p>
            <a:pPr lvl="1">
              <a:buNone/>
            </a:pPr>
            <a:r>
              <a:rPr lang="en-US" dirty="0" smtClean="0"/>
              <a:t>	Taper End Mill with Tip Diameter equal to 0</a:t>
            </a:r>
          </a:p>
        </p:txBody>
      </p:sp>
      <p:pic>
        <p:nvPicPr>
          <p:cNvPr id="4098" name="Picture 2"/>
          <p:cNvPicPr>
            <a:picLocks noChangeAspect="1" noChangeArrowheads="1"/>
          </p:cNvPicPr>
          <p:nvPr/>
        </p:nvPicPr>
        <p:blipFill>
          <a:blip r:embed="rId3" cstate="print"/>
          <a:srcRect/>
          <a:stretch>
            <a:fillRect/>
          </a:stretch>
        </p:blipFill>
        <p:spPr bwMode="auto">
          <a:xfrm>
            <a:off x="6629400" y="3429000"/>
            <a:ext cx="2057400" cy="2717024"/>
          </a:xfrm>
          <a:prstGeom prst="rect">
            <a:avLst/>
          </a:prstGeom>
          <a:noFill/>
          <a:ln w="9525">
            <a:noFill/>
            <a:miter lim="800000"/>
            <a:headEnd/>
            <a:tailEnd/>
          </a:ln>
        </p:spPr>
      </p:pic>
      <p:sp>
        <p:nvSpPr>
          <p:cNvPr id="6" name="TextBox 5"/>
          <p:cNvSpPr txBox="1"/>
          <p:nvPr/>
        </p:nvSpPr>
        <p:spPr>
          <a:xfrm>
            <a:off x="6640033" y="5725633"/>
            <a:ext cx="381000" cy="400110"/>
          </a:xfrm>
          <a:prstGeom prst="rect">
            <a:avLst/>
          </a:prstGeom>
          <a:noFill/>
        </p:spPr>
        <p:txBody>
          <a:bodyPr wrap="square" rtlCol="0">
            <a:spAutoFit/>
          </a:bodyPr>
          <a:lstStyle/>
          <a:p>
            <a:r>
              <a:rPr lang="en-US" sz="2000" b="1" dirty="0" smtClean="0"/>
              <a:t>0</a:t>
            </a:r>
            <a:endParaRPr lang="en-US" sz="2000" b="1" dirty="0"/>
          </a:p>
        </p:txBody>
      </p:sp>
      <p:pic>
        <p:nvPicPr>
          <p:cNvPr id="4099" name="Picture 3"/>
          <p:cNvPicPr>
            <a:picLocks noChangeAspect="1" noChangeArrowheads="1"/>
          </p:cNvPicPr>
          <p:nvPr/>
        </p:nvPicPr>
        <p:blipFill>
          <a:blip r:embed="rId4" cstate="print"/>
          <a:srcRect/>
          <a:stretch>
            <a:fillRect/>
          </a:stretch>
        </p:blipFill>
        <p:spPr bwMode="auto">
          <a:xfrm>
            <a:off x="3276600" y="3864864"/>
            <a:ext cx="3007187" cy="1860769"/>
          </a:xfrm>
          <a:prstGeom prst="rect">
            <a:avLst/>
          </a:prstGeom>
          <a:noFill/>
          <a:ln w="9525">
            <a:noFill/>
            <a:miter lim="800000"/>
            <a:headEnd/>
            <a:tailEnd/>
          </a:ln>
        </p:spPr>
      </p:pic>
      <p:pic>
        <p:nvPicPr>
          <p:cNvPr id="7" name="Picture 6" descr="Link1.png">
            <a:hlinkClick r:id="rId5" action="ppaction://hlinkfile"/>
          </p:cNvPr>
          <p:cNvPicPr>
            <a:picLocks noChangeAspect="1"/>
          </p:cNvPicPr>
          <p:nvPr/>
        </p:nvPicPr>
        <p:blipFill>
          <a:blip r:embed="rId6" cstate="print"/>
          <a:stretch>
            <a:fillRect/>
          </a:stretch>
        </p:blipFill>
        <p:spPr>
          <a:xfrm>
            <a:off x="457200" y="5979786"/>
            <a:ext cx="800100" cy="80010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Impeller: Links</a:t>
            </a:r>
            <a:endParaRPr lang="en-US" dirty="0"/>
          </a:p>
        </p:txBody>
      </p:sp>
      <p:sp>
        <p:nvSpPr>
          <p:cNvPr id="3" name="Content Placeholder 2"/>
          <p:cNvSpPr>
            <a:spLocks noGrp="1"/>
          </p:cNvSpPr>
          <p:nvPr>
            <p:ph idx="1"/>
          </p:nvPr>
        </p:nvSpPr>
        <p:spPr/>
        <p:txBody>
          <a:bodyPr/>
          <a:lstStyle/>
          <a:p>
            <a:r>
              <a:rPr lang="en-US" dirty="0" smtClean="0"/>
              <a:t>New Feed Links and approaches for impeller FINISHING</a:t>
            </a:r>
          </a:p>
          <a:p>
            <a:pPr lvl="1"/>
            <a:r>
              <a:rPr lang="en-US" dirty="0" smtClean="0"/>
              <a:t>Approaches: </a:t>
            </a:r>
          </a:p>
          <a:p>
            <a:pPr lvl="2"/>
            <a:r>
              <a:rPr lang="en-US" dirty="0" smtClean="0"/>
              <a:t>Vertical, Radius, Radius in vertical plane, Radius in lateral plane</a:t>
            </a:r>
          </a:p>
          <a:p>
            <a:pPr lvl="1"/>
            <a:r>
              <a:rPr lang="en-US" dirty="0" smtClean="0"/>
              <a:t>Feed Links: </a:t>
            </a:r>
          </a:p>
          <a:p>
            <a:pPr lvl="2"/>
            <a:r>
              <a:rPr lang="en-US" dirty="0" smtClean="0"/>
              <a:t>Adaptive, Smooth, Bridge</a:t>
            </a:r>
          </a:p>
        </p:txBody>
      </p:sp>
      <p:pic>
        <p:nvPicPr>
          <p:cNvPr id="3074" name="Picture 2"/>
          <p:cNvPicPr>
            <a:picLocks noChangeAspect="1" noChangeArrowheads="1"/>
          </p:cNvPicPr>
          <p:nvPr/>
        </p:nvPicPr>
        <p:blipFill>
          <a:blip r:embed="rId3" cstate="print"/>
          <a:srcRect/>
          <a:stretch>
            <a:fillRect/>
          </a:stretch>
        </p:blipFill>
        <p:spPr bwMode="auto">
          <a:xfrm>
            <a:off x="4575960" y="3505201"/>
            <a:ext cx="3653640" cy="2514600"/>
          </a:xfrm>
          <a:prstGeom prst="rect">
            <a:avLst/>
          </a:prstGeom>
          <a:noFill/>
          <a:ln w="9525">
            <a:noFill/>
            <a:miter lim="800000"/>
            <a:headEnd/>
            <a:tailEnd/>
          </a:ln>
        </p:spPr>
      </p:pic>
      <p:pic>
        <p:nvPicPr>
          <p:cNvPr id="5" name="Picture 4" descr="Link1.png">
            <a:hlinkClick r:id="rId4" action="ppaction://hlinkfile"/>
          </p:cNvPr>
          <p:cNvPicPr>
            <a:picLocks noChangeAspect="1"/>
          </p:cNvPicPr>
          <p:nvPr/>
        </p:nvPicPr>
        <p:blipFill>
          <a:blip r:embed="rId5" cstate="print"/>
          <a:stretch>
            <a:fillRect/>
          </a:stretch>
        </p:blipFill>
        <p:spPr>
          <a:xfrm>
            <a:off x="457200" y="5979786"/>
            <a:ext cx="800100" cy="80010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3" name="Content Placeholder 2"/>
          <p:cNvSpPr>
            <a:spLocks noGrp="1"/>
          </p:cNvSpPr>
          <p:nvPr>
            <p:ph idx="1"/>
          </p:nvPr>
        </p:nvSpPr>
        <p:spPr/>
        <p:txBody>
          <a:bodyPr/>
          <a:lstStyle/>
          <a:p>
            <a:r>
              <a:rPr lang="en-US" dirty="0" smtClean="0"/>
              <a:t>New approaches</a:t>
            </a:r>
          </a:p>
          <a:p>
            <a:pPr lvl="1"/>
            <a:r>
              <a:rPr lang="en-US" dirty="0" smtClean="0"/>
              <a:t>Radius in Lateral Plane</a:t>
            </a:r>
          </a:p>
          <a:p>
            <a:pPr lvl="1"/>
            <a:r>
              <a:rPr lang="en-US" dirty="0" smtClean="0"/>
              <a:t>Radius in Vertical Plane</a:t>
            </a:r>
          </a:p>
          <a:p>
            <a:endParaRPr lang="en-US" dirty="0" smtClean="0"/>
          </a:p>
          <a:p>
            <a:endParaRPr lang="en-US" dirty="0" smtClean="0"/>
          </a:p>
          <a:p>
            <a:r>
              <a:rPr lang="en-US" dirty="0" smtClean="0"/>
              <a:t>Rapid links</a:t>
            </a:r>
          </a:p>
          <a:p>
            <a:pPr lvl="1"/>
            <a:r>
              <a:rPr lang="en-US" dirty="0" smtClean="0"/>
              <a:t>Radial Out of Sphere</a:t>
            </a:r>
          </a:p>
        </p:txBody>
      </p:sp>
      <p:pic>
        <p:nvPicPr>
          <p:cNvPr id="4" name="Picture 3" descr="15_RadialOutOfSphere.png"/>
          <p:cNvPicPr>
            <a:picLocks noChangeAspect="1"/>
          </p:cNvPicPr>
          <p:nvPr/>
        </p:nvPicPr>
        <p:blipFill>
          <a:blip r:embed="rId3" cstate="print"/>
          <a:stretch>
            <a:fillRect/>
          </a:stretch>
        </p:blipFill>
        <p:spPr>
          <a:xfrm>
            <a:off x="5219700" y="3671401"/>
            <a:ext cx="2667000" cy="2784964"/>
          </a:xfrm>
          <a:prstGeom prst="rect">
            <a:avLst/>
          </a:prstGeom>
        </p:spPr>
      </p:pic>
      <p:pic>
        <p:nvPicPr>
          <p:cNvPr id="8" name="Picture 7" descr="espMoldApproachRadiusLateralPlane.bmp"/>
          <p:cNvPicPr>
            <a:picLocks noChangeAspect="1"/>
          </p:cNvPicPr>
          <p:nvPr/>
        </p:nvPicPr>
        <p:blipFill>
          <a:blip r:embed="rId4" cstate="print"/>
          <a:stretch>
            <a:fillRect/>
          </a:stretch>
        </p:blipFill>
        <p:spPr>
          <a:xfrm>
            <a:off x="4806096" y="1928025"/>
            <a:ext cx="1626413" cy="1626413"/>
          </a:xfrm>
          <a:prstGeom prst="rect">
            <a:avLst/>
          </a:prstGeom>
        </p:spPr>
      </p:pic>
      <p:pic>
        <p:nvPicPr>
          <p:cNvPr id="9" name="Picture 8" descr="espMoldApproachRadiusVerticalPlane.bmp"/>
          <p:cNvPicPr>
            <a:picLocks noChangeAspect="1"/>
          </p:cNvPicPr>
          <p:nvPr/>
        </p:nvPicPr>
        <p:blipFill>
          <a:blip r:embed="rId5" cstate="print"/>
          <a:stretch>
            <a:fillRect/>
          </a:stretch>
        </p:blipFill>
        <p:spPr>
          <a:xfrm>
            <a:off x="6553200" y="1928025"/>
            <a:ext cx="1626413" cy="1626413"/>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p:cNvGraphicFramePr>
            <a:graphicFrameLocks noChangeAspect="1"/>
          </p:cNvGraphicFramePr>
          <p:nvPr/>
        </p:nvGraphicFramePr>
        <p:xfrm>
          <a:off x="1957388" y="2568575"/>
          <a:ext cx="5229225" cy="2324100"/>
        </p:xfrm>
        <a:graphic>
          <a:graphicData uri="http://schemas.openxmlformats.org/presentationml/2006/ole">
            <p:oleObj spid="_x0000_s1026" name="Bitmap Image" r:id="rId3" imgW="5229955" imgH="2324424" progId="PBrush">
              <p:embed/>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731838" y="2514600"/>
            <a:ext cx="8229600" cy="1143000"/>
          </a:xfrm>
          <a:noFill/>
        </p:spPr>
        <p:txBody>
          <a:bodyPr/>
          <a:lstStyle/>
          <a:p>
            <a:pPr eaLnBrk="1" hangingPunct="1"/>
            <a:r>
              <a:rPr lang="en-US" sz="3600" smtClean="0"/>
              <a:t>THANK YOU !!</a:t>
            </a:r>
          </a:p>
        </p:txBody>
      </p:sp>
      <p:sp>
        <p:nvSpPr>
          <p:cNvPr id="4" name="Rectangle 3"/>
          <p:cNvSpPr txBox="1">
            <a:spLocks noChangeArrowheads="1"/>
          </p:cNvSpPr>
          <p:nvPr/>
        </p:nvSpPr>
        <p:spPr bwMode="auto">
          <a:xfrm>
            <a:off x="731838" y="3108325"/>
            <a:ext cx="8229600" cy="3916363"/>
          </a:xfrm>
          <a:prstGeom prst="rect">
            <a:avLst/>
          </a:prstGeom>
          <a:noFill/>
          <a:ln w="9525">
            <a:noFill/>
            <a:miter lim="800000"/>
            <a:headEnd/>
            <a:tailEnd/>
          </a:ln>
        </p:spPr>
        <p:txBody>
          <a:bodyPr/>
          <a:lstStyle/>
          <a:p>
            <a:pPr marL="457200" indent="-457200" algn="l">
              <a:spcBef>
                <a:spcPct val="20000"/>
              </a:spcBef>
              <a:buClr>
                <a:srgbClr val="A30030"/>
              </a:buClr>
              <a:buFont typeface="Wingdings 2" pitchFamily="18" charset="2"/>
              <a:buChar char="ö"/>
            </a:pPr>
            <a:endParaRPr lang="en-US" sz="2400"/>
          </a:p>
          <a:p>
            <a:pPr marL="457200" indent="-457200" algn="l">
              <a:spcBef>
                <a:spcPct val="20000"/>
              </a:spcBef>
              <a:buClr>
                <a:srgbClr val="A30030"/>
              </a:buClr>
              <a:buFont typeface="Wingdings 2" pitchFamily="18" charset="2"/>
              <a:buNone/>
            </a:pPr>
            <a:r>
              <a:rPr lang="en-US" sz="3200"/>
              <a:t>Questions ?  Comments ?</a:t>
            </a:r>
          </a:p>
          <a:p>
            <a:pPr marL="457200" indent="-457200" algn="l">
              <a:spcBef>
                <a:spcPct val="20000"/>
              </a:spcBef>
              <a:buClr>
                <a:srgbClr val="A30030"/>
              </a:buClr>
              <a:buFont typeface="Wingdings 2" pitchFamily="18" charset="2"/>
              <a:buChar char="ö"/>
            </a:pPr>
            <a:endParaRPr lang="en-US" sz="3200"/>
          </a:p>
          <a:p>
            <a:pPr marL="914400" lvl="1" indent="-342900" algn="l">
              <a:spcBef>
                <a:spcPct val="20000"/>
              </a:spcBef>
              <a:buClr>
                <a:srgbClr val="365099"/>
              </a:buClr>
              <a:buFont typeface="Wingdings 2" pitchFamily="18" charset="2"/>
              <a:buChar char="®"/>
            </a:pPr>
            <a:endParaRPr lang="en-US"/>
          </a:p>
          <a:p>
            <a:pPr marL="914400" lvl="1" indent="-342900" algn="l">
              <a:spcBef>
                <a:spcPct val="20000"/>
              </a:spcBef>
              <a:buClr>
                <a:srgbClr val="365099"/>
              </a:buClr>
              <a:buFont typeface="Wingdings 2" pitchFamily="18" charset="2"/>
              <a:buChar char="®"/>
            </a:pP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Sheet Body Orientation</a:t>
            </a:r>
            <a:endParaRPr lang="en-US" dirty="0"/>
          </a:p>
        </p:txBody>
      </p:sp>
      <p:sp>
        <p:nvSpPr>
          <p:cNvPr id="3" name="Content Placeholder 2"/>
          <p:cNvSpPr>
            <a:spLocks noGrp="1"/>
          </p:cNvSpPr>
          <p:nvPr>
            <p:ph idx="1"/>
          </p:nvPr>
        </p:nvSpPr>
        <p:spPr/>
        <p:txBody>
          <a:bodyPr/>
          <a:lstStyle/>
          <a:p>
            <a:r>
              <a:rPr lang="en-US" dirty="0" smtClean="0"/>
              <a:t>Single orientation for the whole sheet body</a:t>
            </a:r>
          </a:p>
          <a:p>
            <a:pPr lvl="1"/>
            <a:r>
              <a:rPr lang="en-US" dirty="0" smtClean="0"/>
              <a:t>All faces of same body have same orientation</a:t>
            </a:r>
          </a:p>
          <a:p>
            <a:pPr lvl="1"/>
            <a:endParaRPr lang="en-US" dirty="0" smtClean="0"/>
          </a:p>
          <a:p>
            <a:r>
              <a:rPr lang="en-US" dirty="0" smtClean="0"/>
              <a:t>Closed body: No orientation to set, automatically set by material side.</a:t>
            </a:r>
          </a:p>
        </p:txBody>
      </p:sp>
      <p:pic>
        <p:nvPicPr>
          <p:cNvPr id="196611" name="Picture 3"/>
          <p:cNvPicPr>
            <a:picLocks noChangeAspect="1" noChangeArrowheads="1"/>
          </p:cNvPicPr>
          <p:nvPr/>
        </p:nvPicPr>
        <p:blipFill>
          <a:blip r:embed="rId3" cstate="print"/>
          <a:srcRect/>
          <a:stretch>
            <a:fillRect/>
          </a:stretch>
        </p:blipFill>
        <p:spPr bwMode="auto">
          <a:xfrm>
            <a:off x="3810000" y="4038600"/>
            <a:ext cx="4667250" cy="2390775"/>
          </a:xfrm>
          <a:prstGeom prst="rect">
            <a:avLst/>
          </a:prstGeom>
          <a:noFill/>
          <a:ln w="9525">
            <a:noFill/>
            <a:miter lim="800000"/>
            <a:headEnd/>
            <a:tailEnd/>
          </a:ln>
        </p:spPr>
      </p:pic>
      <p:pic>
        <p:nvPicPr>
          <p:cNvPr id="5" name="Picture 4" descr="Link1.png">
            <a:hlinkClick r:id="rId4" action="ppaction://hlinkfile"/>
          </p:cNvPr>
          <p:cNvPicPr>
            <a:picLocks noChangeAspect="1"/>
          </p:cNvPicPr>
          <p:nvPr/>
        </p:nvPicPr>
        <p:blipFill>
          <a:blip r:embed="rId5" cstate="print"/>
          <a:stretch>
            <a:fillRect/>
          </a:stretch>
        </p:blipFill>
        <p:spPr>
          <a:xfrm>
            <a:off x="457200" y="5979948"/>
            <a:ext cx="800100" cy="8001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 Face</a:t>
            </a:r>
            <a:endParaRPr lang="en-US" dirty="0"/>
          </a:p>
        </p:txBody>
      </p:sp>
      <p:sp>
        <p:nvSpPr>
          <p:cNvPr id="3" name="Content Placeholder 2"/>
          <p:cNvSpPr>
            <a:spLocks noGrp="1"/>
          </p:cNvSpPr>
          <p:nvPr>
            <p:ph idx="1"/>
          </p:nvPr>
        </p:nvSpPr>
        <p:spPr/>
        <p:txBody>
          <a:bodyPr/>
          <a:lstStyle/>
          <a:p>
            <a:r>
              <a:rPr lang="en-US" dirty="0" smtClean="0"/>
              <a:t>In Solid Modeler toolbar</a:t>
            </a:r>
          </a:p>
          <a:p>
            <a:r>
              <a:rPr lang="en-US" dirty="0" smtClean="0"/>
              <a:t>Applications:</a:t>
            </a:r>
          </a:p>
          <a:p>
            <a:pPr lvl="1"/>
            <a:r>
              <a:rPr lang="en-US" dirty="0" smtClean="0"/>
              <a:t>Limit machining zone</a:t>
            </a:r>
          </a:p>
          <a:p>
            <a:pPr lvl="1"/>
            <a:r>
              <a:rPr lang="en-US" dirty="0" smtClean="0"/>
              <a:t>Knitted surface</a:t>
            </a:r>
          </a:p>
          <a:p>
            <a:pPr lvl="1"/>
            <a:r>
              <a:rPr lang="en-US" dirty="0" smtClean="0"/>
              <a:t>Overlap between 2 machining</a:t>
            </a:r>
          </a:p>
          <a:p>
            <a:pPr lvl="1"/>
            <a:r>
              <a:rPr lang="en-US" dirty="0" smtClean="0"/>
              <a:t>Extract geometry from new edges</a:t>
            </a:r>
          </a:p>
          <a:p>
            <a:r>
              <a:rPr lang="en-US" dirty="0" smtClean="0"/>
              <a:t>4 methods:</a:t>
            </a:r>
          </a:p>
          <a:p>
            <a:pPr lvl="1"/>
            <a:r>
              <a:rPr lang="en-US" dirty="0" smtClean="0"/>
              <a:t>Shortest Path</a:t>
            </a:r>
          </a:p>
          <a:p>
            <a:pPr lvl="1"/>
            <a:r>
              <a:rPr lang="en-US" dirty="0" smtClean="0"/>
              <a:t>Plane Intersection</a:t>
            </a:r>
          </a:p>
          <a:p>
            <a:pPr lvl="1"/>
            <a:r>
              <a:rPr lang="en-US" dirty="0" smtClean="0"/>
              <a:t>Draft Line</a:t>
            </a:r>
          </a:p>
          <a:p>
            <a:pPr lvl="1"/>
            <a:r>
              <a:rPr lang="en-US" dirty="0" smtClean="0"/>
              <a:t>Parametric Curve</a:t>
            </a:r>
          </a:p>
        </p:txBody>
      </p:sp>
      <p:pic>
        <p:nvPicPr>
          <p:cNvPr id="52225" name="Picture 1"/>
          <p:cNvPicPr>
            <a:picLocks noChangeAspect="1" noChangeArrowheads="1"/>
          </p:cNvPicPr>
          <p:nvPr/>
        </p:nvPicPr>
        <p:blipFill>
          <a:blip r:embed="rId2" cstate="print"/>
          <a:srcRect/>
          <a:stretch>
            <a:fillRect/>
          </a:stretch>
        </p:blipFill>
        <p:spPr bwMode="auto">
          <a:xfrm>
            <a:off x="7162800" y="2103438"/>
            <a:ext cx="866775" cy="8211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 Face: Shortest Path</a:t>
            </a:r>
            <a:endParaRPr lang="en-US" dirty="0"/>
          </a:p>
        </p:txBody>
      </p:sp>
      <p:sp>
        <p:nvSpPr>
          <p:cNvPr id="3" name="Content Placeholder 2"/>
          <p:cNvSpPr>
            <a:spLocks noGrp="1"/>
          </p:cNvSpPr>
          <p:nvPr>
            <p:ph idx="1"/>
          </p:nvPr>
        </p:nvSpPr>
        <p:spPr/>
        <p:txBody>
          <a:bodyPr/>
          <a:lstStyle/>
          <a:p>
            <a:r>
              <a:rPr lang="en-US" dirty="0" smtClean="0"/>
              <a:t>Split a single face using shortest path between 2 points on face border</a:t>
            </a:r>
          </a:p>
          <a:p>
            <a:r>
              <a:rPr lang="en-US" dirty="0" smtClean="0"/>
              <a:t>Input: </a:t>
            </a:r>
          </a:p>
          <a:p>
            <a:pPr lvl="1"/>
            <a:r>
              <a:rPr lang="en-US" dirty="0" smtClean="0"/>
              <a:t>Face to split</a:t>
            </a:r>
          </a:p>
          <a:p>
            <a:pPr lvl="1"/>
            <a:r>
              <a:rPr lang="en-US" dirty="0" smtClean="0"/>
              <a:t>Point on edge or vertex</a:t>
            </a:r>
          </a:p>
          <a:p>
            <a:pPr lvl="1"/>
            <a:r>
              <a:rPr lang="en-US" dirty="0" smtClean="0"/>
              <a:t>Split face YES/NO</a:t>
            </a:r>
          </a:p>
          <a:p>
            <a:pPr lvl="1"/>
            <a:r>
              <a:rPr lang="en-US" dirty="0" smtClean="0"/>
              <a:t>Create curve YES/NO</a:t>
            </a:r>
          </a:p>
        </p:txBody>
      </p:sp>
      <p:pic>
        <p:nvPicPr>
          <p:cNvPr id="197634" name="Picture 2"/>
          <p:cNvPicPr>
            <a:picLocks noChangeAspect="1" noChangeArrowheads="1"/>
          </p:cNvPicPr>
          <p:nvPr/>
        </p:nvPicPr>
        <p:blipFill>
          <a:blip r:embed="rId3" cstate="print"/>
          <a:srcRect/>
          <a:stretch>
            <a:fillRect/>
          </a:stretch>
        </p:blipFill>
        <p:spPr bwMode="auto">
          <a:xfrm>
            <a:off x="5791200" y="2743200"/>
            <a:ext cx="2614612" cy="3105212"/>
          </a:xfrm>
          <a:prstGeom prst="rect">
            <a:avLst/>
          </a:prstGeom>
          <a:noFill/>
          <a:ln w="9525">
            <a:noFill/>
            <a:miter lim="800000"/>
            <a:headEnd/>
            <a:tailEnd/>
          </a:ln>
        </p:spPr>
      </p:pic>
      <p:pic>
        <p:nvPicPr>
          <p:cNvPr id="5" name="Picture 4" descr="Link1.png">
            <a:hlinkClick r:id="rId4" action="ppaction://hlinkfile"/>
          </p:cNvPr>
          <p:cNvPicPr>
            <a:picLocks noChangeAspect="1"/>
          </p:cNvPicPr>
          <p:nvPr/>
        </p:nvPicPr>
        <p:blipFill>
          <a:blip r:embed="rId5" cstate="print"/>
          <a:stretch>
            <a:fillRect/>
          </a:stretch>
        </p:blipFill>
        <p:spPr>
          <a:xfrm>
            <a:off x="457200" y="5979948"/>
            <a:ext cx="800100" cy="8001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Split Face: Plane Intersection</a:t>
            </a:r>
            <a:endParaRPr lang="en-US" dirty="0"/>
          </a:p>
        </p:txBody>
      </p:sp>
      <p:sp>
        <p:nvSpPr>
          <p:cNvPr id="3" name="Content Placeholder 2"/>
          <p:cNvSpPr>
            <a:spLocks noGrp="1"/>
          </p:cNvSpPr>
          <p:nvPr>
            <p:ph idx="1"/>
          </p:nvPr>
        </p:nvSpPr>
        <p:spPr/>
        <p:txBody>
          <a:bodyPr/>
          <a:lstStyle/>
          <a:p>
            <a:r>
              <a:rPr lang="en-US" dirty="0" smtClean="0"/>
              <a:t>Split a group of faces using intersection of the selected faces with the active work plane.</a:t>
            </a:r>
          </a:p>
          <a:p>
            <a:r>
              <a:rPr lang="en-US" dirty="0" smtClean="0"/>
              <a:t>Input: </a:t>
            </a:r>
          </a:p>
          <a:p>
            <a:pPr lvl="1"/>
            <a:r>
              <a:rPr lang="en-US" dirty="0" smtClean="0"/>
              <a:t>Faces to split</a:t>
            </a:r>
          </a:p>
          <a:p>
            <a:pPr lvl="1"/>
            <a:r>
              <a:rPr lang="en-US" dirty="0" smtClean="0"/>
              <a:t>Active work plane</a:t>
            </a:r>
          </a:p>
          <a:p>
            <a:pPr lvl="1"/>
            <a:r>
              <a:rPr lang="en-US" dirty="0" smtClean="0"/>
              <a:t>(Split face)</a:t>
            </a:r>
          </a:p>
          <a:p>
            <a:pPr lvl="1"/>
            <a:r>
              <a:rPr lang="en-US" dirty="0" smtClean="0"/>
              <a:t>(Create curve)</a:t>
            </a:r>
          </a:p>
          <a:p>
            <a:pPr lvl="1"/>
            <a:endParaRPr lang="en-US" dirty="0" smtClean="0"/>
          </a:p>
          <a:p>
            <a:pPr lvl="1"/>
            <a:endParaRPr lang="en-US" dirty="0" smtClean="0"/>
          </a:p>
          <a:p>
            <a:pPr lvl="1">
              <a:buNone/>
            </a:pPr>
            <a:endParaRPr lang="en-US" dirty="0" smtClean="0"/>
          </a:p>
        </p:txBody>
      </p:sp>
      <p:pic>
        <p:nvPicPr>
          <p:cNvPr id="198658" name="Picture 2"/>
          <p:cNvPicPr>
            <a:picLocks noChangeAspect="1" noChangeArrowheads="1"/>
          </p:cNvPicPr>
          <p:nvPr/>
        </p:nvPicPr>
        <p:blipFill>
          <a:blip r:embed="rId3" cstate="print"/>
          <a:srcRect/>
          <a:stretch>
            <a:fillRect/>
          </a:stretch>
        </p:blipFill>
        <p:spPr bwMode="auto">
          <a:xfrm>
            <a:off x="3743325" y="3171787"/>
            <a:ext cx="4791075" cy="2390775"/>
          </a:xfrm>
          <a:prstGeom prst="rect">
            <a:avLst/>
          </a:prstGeom>
          <a:noFill/>
          <a:ln w="9525">
            <a:noFill/>
            <a:miter lim="800000"/>
            <a:headEnd/>
            <a:tailEnd/>
          </a:ln>
        </p:spPr>
      </p:pic>
      <p:pic>
        <p:nvPicPr>
          <p:cNvPr id="5" name="Picture 4" descr="Link1.png">
            <a:hlinkClick r:id="rId4" action="ppaction://hlinkfile"/>
          </p:cNvPr>
          <p:cNvPicPr>
            <a:picLocks noChangeAspect="1"/>
          </p:cNvPicPr>
          <p:nvPr/>
        </p:nvPicPr>
        <p:blipFill>
          <a:blip r:embed="rId5" cstate="print"/>
          <a:stretch>
            <a:fillRect/>
          </a:stretch>
        </p:blipFill>
        <p:spPr>
          <a:xfrm>
            <a:off x="457200" y="5979948"/>
            <a:ext cx="800100" cy="8001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olidMill and SolidMillTurn FreeForm 3-Axis Essential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SolidMill and SolidMillTurn FreeForm 3-Axis Essentials</Template>
  <TotalTime>15378</TotalTime>
  <Words>3174</Words>
  <Application>Microsoft Office PowerPoint</Application>
  <PresentationFormat>On-screen Show (4:3)</PresentationFormat>
  <Paragraphs>647</Paragraphs>
  <Slides>59</Slides>
  <Notes>48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59</vt:i4>
      </vt:variant>
    </vt:vector>
  </HeadingPairs>
  <TitlesOfParts>
    <vt:vector size="63" baseType="lpstr">
      <vt:lpstr>SolidMill and SolidMillTurn FreeForm 3-Axis Essentials</vt:lpstr>
      <vt:lpstr>Custom Design</vt:lpstr>
      <vt:lpstr>1_Custom Design</vt:lpstr>
      <vt:lpstr>Bitmap Image</vt:lpstr>
      <vt:lpstr>Slide 1</vt:lpstr>
      <vt:lpstr>Slide 2</vt:lpstr>
      <vt:lpstr>You will learn…</vt:lpstr>
      <vt:lpstr>Geometry</vt:lpstr>
      <vt:lpstr>IGES Stitching</vt:lpstr>
      <vt:lpstr>Sheet Body Orientation</vt:lpstr>
      <vt:lpstr>Split Face</vt:lpstr>
      <vt:lpstr>Split Face: Shortest Path</vt:lpstr>
      <vt:lpstr>Split Face: Plane Intersection</vt:lpstr>
      <vt:lpstr>Split Face: Draft Line</vt:lpstr>
      <vt:lpstr>Split Face: Parametric Curve</vt:lpstr>
      <vt:lpstr>Curve from Surface</vt:lpstr>
      <vt:lpstr>Projected Curve</vt:lpstr>
      <vt:lpstr>Analysis</vt:lpstr>
      <vt:lpstr>Curvature Display</vt:lpstr>
      <vt:lpstr>Zebra Stripping</vt:lpstr>
      <vt:lpstr>Zebra Stripping</vt:lpstr>
      <vt:lpstr>Porcupine</vt:lpstr>
      <vt:lpstr>Tool Path Inspection</vt:lpstr>
      <vt:lpstr>Tool Path Inspection</vt:lpstr>
      <vt:lpstr>Simulation</vt:lpstr>
      <vt:lpstr>5-axis operation and  performance of simulation</vt:lpstr>
      <vt:lpstr>Dry-run simulation</vt:lpstr>
      <vt:lpstr>Disabling machine solids  from collision</vt:lpstr>
      <vt:lpstr>Performance Comparison</vt:lpstr>
      <vt:lpstr>Backward simulation</vt:lpstr>
      <vt:lpstr>Final step</vt:lpstr>
      <vt:lpstr>Jump to next rapid</vt:lpstr>
      <vt:lpstr>3-Axis Operations</vt:lpstr>
      <vt:lpstr>Arc Output</vt:lpstr>
      <vt:lpstr>Retract Optimization</vt:lpstr>
      <vt:lpstr>Parallel Planes Finishing</vt:lpstr>
      <vt:lpstr>Z-Level Finishing</vt:lpstr>
      <vt:lpstr>Between Curves Finishing</vt:lpstr>
      <vt:lpstr>Between Curves Finishing</vt:lpstr>
      <vt:lpstr>5-Axis Operations</vt:lpstr>
      <vt:lpstr>5-Axis Operations</vt:lpstr>
      <vt:lpstr>5-Axis Point Distribution</vt:lpstr>
      <vt:lpstr>5-Axis Retract Optimization</vt:lpstr>
      <vt:lpstr>Surface Swarf: Incremental Depth</vt:lpstr>
      <vt:lpstr>Surface Swarf: Tapered Tool</vt:lpstr>
      <vt:lpstr>Contouring: Passes Definition</vt:lpstr>
      <vt:lpstr>Contouring: Passes Definition</vt:lpstr>
      <vt:lpstr>Contouring: Tool Orientation</vt:lpstr>
      <vt:lpstr>Composite: Passes Definition</vt:lpstr>
      <vt:lpstr>Composite: Tool Orientation</vt:lpstr>
      <vt:lpstr>Composite: Tool Orientation</vt:lpstr>
      <vt:lpstr>Composite: Tool Orientation</vt:lpstr>
      <vt:lpstr>Composite Autotilt</vt:lpstr>
      <vt:lpstr>Composite Autotilt</vt:lpstr>
      <vt:lpstr>Impeller: FreeForm Feature</vt:lpstr>
      <vt:lpstr>Impeller: Ruled Features</vt:lpstr>
      <vt:lpstr>Impeller: Passes Definition</vt:lpstr>
      <vt:lpstr>Impeller: Tapered Tool</vt:lpstr>
      <vt:lpstr>Impeller: Links</vt:lpstr>
      <vt:lpstr>Links</vt:lpstr>
      <vt:lpstr>Slide 57</vt:lpstr>
      <vt:lpstr>THANK YOU !!</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Olivier Thenoz</dc:creator>
  <cp:lastModifiedBy>Olivier Thenoz</cp:lastModifiedBy>
  <cp:revision>495</cp:revision>
  <dcterms:created xsi:type="dcterms:W3CDTF">2009-04-30T23:54:32Z</dcterms:created>
  <dcterms:modified xsi:type="dcterms:W3CDTF">2010-05-05T16:58:31Z</dcterms:modified>
</cp:coreProperties>
</file>